
<file path=[Content_Types].xml><?xml version="1.0" encoding="utf-8"?>
<Types xmlns="http://schemas.openxmlformats.org/package/2006/content-types">
  <Override PartName="/ppt/slides/slide6.xml" ContentType="application/vnd.openxmlformats-officedocument.presentationml.slide+xml"/>
  <Override PartName="/ppt/slides/slide29.xml" ContentType="application/vnd.openxmlformats-officedocument.presentationml.slide+xml"/>
  <Override PartName="/ppt/slides/slide38.xml" ContentType="application/vnd.openxmlformats-officedocument.presentationml.slide+xml"/>
  <Override PartName="/ppt/slides/slide47.xml" ContentType="application/vnd.openxmlformats-officedocument.presentationml.slide+xml"/>
  <Override PartName="/ppt/slides/slide56.xml" ContentType="application/vnd.openxmlformats-officedocument.presentationml.slide+xml"/>
  <Override PartName="/ppt/slideLayouts/slideLayout8.xml" ContentType="application/vnd.openxmlformats-officedocument.presentationml.slideLayout+xml"/>
  <Override PartName="/ppt/slideMasters/slideMaster1.xml" ContentType="application/vnd.openxmlformats-officedocument.presentationml.slideMaster+xml"/>
  <Override PartName="/ppt/slides/slide4.xml" ContentType="application/vnd.openxmlformats-officedocument.presentationml.slide+xml"/>
  <Override PartName="/ppt/slides/slide18.xml" ContentType="application/vnd.openxmlformats-officedocument.presentationml.slide+xml"/>
  <Override PartName="/ppt/slides/slide27.xml" ContentType="application/vnd.openxmlformats-officedocument.presentationml.slide+xml"/>
  <Override PartName="/ppt/slides/slide36.xml" ContentType="application/vnd.openxmlformats-officedocument.presentationml.slide+xml"/>
  <Override PartName="/ppt/slides/slide45.xml" ContentType="application/vnd.openxmlformats-officedocument.presentationml.slide+xml"/>
  <Override PartName="/ppt/slides/slide54.xml" ContentType="application/vnd.openxmlformats-officedocument.presentationml.slide+xml"/>
  <Override PartName="/ppt/slideLayouts/slideLayout4.xml" ContentType="application/vnd.openxmlformats-officedocument.presentationml.slideLayout+xml"/>
  <Override PartName="/ppt/slideLayouts/slideLayout6.xml" ContentType="application/vnd.openxmlformats-officedocument.presentationml.slideLayout+xml"/>
  <Override PartName="/ppt/slides/slide2.xml" ContentType="application/vnd.openxmlformats-officedocument.presentationml.slide+xml"/>
  <Override PartName="/ppt/slides/slide16.xml" ContentType="application/vnd.openxmlformats-officedocument.presentationml.slide+xml"/>
  <Override PartName="/ppt/slides/slide25.xml" ContentType="application/vnd.openxmlformats-officedocument.presentationml.slide+xml"/>
  <Override PartName="/ppt/slides/slide34.xml" ContentType="application/vnd.openxmlformats-officedocument.presentationml.slide+xml"/>
  <Override PartName="/ppt/slides/slide43.xml" ContentType="application/vnd.openxmlformats-officedocument.presentationml.slide+xml"/>
  <Override PartName="/ppt/slides/slide52.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Default Extension="rels" ContentType="application/vnd.openxmlformats-package.relationships+xml"/>
  <Default Extension="xml" ContentType="application/xml"/>
  <Override PartName="/ppt/slides/slide14.xml" ContentType="application/vnd.openxmlformats-officedocument.presentationml.slide+xml"/>
  <Override PartName="/ppt/slides/slide23.xml" ContentType="application/vnd.openxmlformats-officedocument.presentationml.slide+xml"/>
  <Override PartName="/ppt/slides/slide32.xml" ContentType="application/vnd.openxmlformats-officedocument.presentationml.slide+xml"/>
  <Override PartName="/ppt/slides/slide41.xml" ContentType="application/vnd.openxmlformats-officedocument.presentationml.slide+xml"/>
  <Override PartName="/ppt/slides/slide50.xml" ContentType="application/vnd.openxmlformats-officedocument.presentationml.slide+xml"/>
  <Override PartName="/ppt/notesMasters/notesMaster1.xml" ContentType="application/vnd.openxmlformats-officedocument.presentationml.notesMaster+xml"/>
  <Override PartName="/ppt/slides/slide10.xml" ContentType="application/vnd.openxmlformats-officedocument.presentationml.slide+xml"/>
  <Override PartName="/ppt/slides/slide12.xml" ContentType="application/vnd.openxmlformats-officedocument.presentationml.slide+xml"/>
  <Override PartName="/ppt/slides/slide21.xml" ContentType="application/vnd.openxmlformats-officedocument.presentationml.slide+xml"/>
  <Override PartName="/ppt/slides/slide30.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4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Override PartName="/ppt/slides/slide5.xml" ContentType="application/vnd.openxmlformats-officedocument.presentationml.slide+xml"/>
  <Override PartName="/ppt/slides/slide19.xml" ContentType="application/vnd.openxmlformats-officedocument.presentationml.slide+xml"/>
  <Override PartName="/ppt/slides/slide28.xml" ContentType="application/vnd.openxmlformats-officedocument.presentationml.slide+xml"/>
  <Override PartName="/ppt/slides/slide39.xml" ContentType="application/vnd.openxmlformats-officedocument.presentationml.slide+xml"/>
  <Override PartName="/ppt/slides/slide48.xml" ContentType="application/vnd.openxmlformats-officedocument.presentationml.slide+xml"/>
  <Override PartName="/ppt/slides/slide57.xml" ContentType="application/vnd.openxmlformats-officedocument.presentationml.slide+xml"/>
  <Override PartName="/ppt/slideLayouts/slideLayout7.xml" ContentType="application/vnd.openxmlformats-officedocument.presentationml.slideLayout+xml"/>
  <Default Extension="png" ContentType="image/png"/>
  <Override PartName="/ppt/notesSlides/notesSlide1.xml" ContentType="application/vnd.openxmlformats-officedocument.presentationml.notesSlide+xml"/>
  <Override PartName="/ppt/slides/slide3.xml" ContentType="application/vnd.openxmlformats-officedocument.presentationml.slide+xml"/>
  <Override PartName="/ppt/slides/slide17.xml" ContentType="application/vnd.openxmlformats-officedocument.presentationml.slide+xml"/>
  <Override PartName="/ppt/slides/slide26.xml" ContentType="application/vnd.openxmlformats-officedocument.presentationml.slide+xml"/>
  <Override PartName="/ppt/slides/slide37.xml" ContentType="application/vnd.openxmlformats-officedocument.presentationml.slide+xml"/>
  <Override PartName="/ppt/slides/slide46.xml" ContentType="application/vnd.openxmlformats-officedocument.presentationml.slide+xml"/>
  <Override PartName="/ppt/slides/slide55.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15.xml" ContentType="application/vnd.openxmlformats-officedocument.presentationml.slide+xml"/>
  <Override PartName="/ppt/slides/slide24.xml" ContentType="application/vnd.openxmlformats-officedocument.presentationml.slide+xml"/>
  <Override PartName="/ppt/slides/slide33.xml" ContentType="application/vnd.openxmlformats-officedocument.presentationml.slide+xml"/>
  <Override PartName="/ppt/slides/slide35.xml" ContentType="application/vnd.openxmlformats-officedocument.presentationml.slide+xml"/>
  <Override PartName="/ppt/slides/slide44.xml" ContentType="application/vnd.openxmlformats-officedocument.presentationml.slide+xml"/>
  <Override PartName="/ppt/slides/slide53.xml" ContentType="application/vnd.openxmlformats-officedocument.presentationml.slide+xml"/>
  <Override PartName="/ppt/slideLayouts/slideLayout3.xml" ContentType="application/vnd.openxmlformats-officedocument.presentationml.slideLayout+xml"/>
  <Default Extension="jpeg" ContentType="image/jpeg"/>
  <Override PartName="/ppt/presentation.xml" ContentType="application/vnd.openxmlformats-officedocument.presentationml.presentation.main+xml"/>
  <Override PartName="/ppt/slides/slide13.xml" ContentType="application/vnd.openxmlformats-officedocument.presentationml.slide+xml"/>
  <Override PartName="/ppt/slides/slide22.xml" ContentType="application/vnd.openxmlformats-officedocument.presentationml.slide+xml"/>
  <Override PartName="/ppt/slides/slide31.xml" ContentType="application/vnd.openxmlformats-officedocument.presentationml.slide+xml"/>
  <Override PartName="/ppt/slides/slide42.xml" ContentType="application/vnd.openxmlformats-officedocument.presentationml.slide+xml"/>
  <Override PartName="/ppt/slides/slide51.xml" ContentType="application/vnd.openxmlformats-officedocument.presentationml.slide+xml"/>
  <Override PartName="/ppt/slideLayouts/slideLayout1.xml" ContentType="application/vnd.openxmlformats-officedocument.presentationml.slideLayout+xml"/>
  <Override PartName="/docProps/app.xml" ContentType="application/vnd.openxmlformats-officedocument.extended-properties+xml"/>
  <Override PartName="/ppt/slides/slide11.xml" ContentType="application/vnd.openxmlformats-officedocument.presentationml.slide+xml"/>
  <Override PartName="/ppt/slides/slide20.xml" ContentType="application/vnd.openxmlformats-officedocument.presentationml.slide+xml"/>
  <Override PartName="/ppt/slides/slide40.xml" ContentType="application/vnd.openxmlformats-officedocument.presentationml.slide+xml"/>
  <Override PartName="/ppt/slideLayouts/slideLayout12.xml" ContentType="application/vnd.openxmlformats-officedocument.presentationml.slideLayout+xml"/>
  <Override PartName="/ppt/slideLayouts/slideLayout10.xml" ContentType="application/vnd.openxmlformats-officedocument.presentationml.slideLayout+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59"/>
  </p:notesMasterIdLst>
  <p:sldIdLst>
    <p:sldId id="825" r:id="rId2"/>
    <p:sldId id="999" r:id="rId3"/>
    <p:sldId id="1641" r:id="rId4"/>
    <p:sldId id="1642" r:id="rId5"/>
    <p:sldId id="1643" r:id="rId6"/>
    <p:sldId id="1644" r:id="rId7"/>
    <p:sldId id="1645" r:id="rId8"/>
    <p:sldId id="1646" r:id="rId9"/>
    <p:sldId id="1647" r:id="rId10"/>
    <p:sldId id="1648" r:id="rId11"/>
    <p:sldId id="1649" r:id="rId12"/>
    <p:sldId id="1650" r:id="rId13"/>
    <p:sldId id="1651" r:id="rId14"/>
    <p:sldId id="1652" r:id="rId15"/>
    <p:sldId id="1653" r:id="rId16"/>
    <p:sldId id="1654" r:id="rId17"/>
    <p:sldId id="1655" r:id="rId18"/>
    <p:sldId id="1656" r:id="rId19"/>
    <p:sldId id="1657" r:id="rId20"/>
    <p:sldId id="1658" r:id="rId21"/>
    <p:sldId id="1659" r:id="rId22"/>
    <p:sldId id="1660" r:id="rId23"/>
    <p:sldId id="1661" r:id="rId24"/>
    <p:sldId id="1662" r:id="rId25"/>
    <p:sldId id="1663" r:id="rId26"/>
    <p:sldId id="1664" r:id="rId27"/>
    <p:sldId id="1665" r:id="rId28"/>
    <p:sldId id="1666" r:id="rId29"/>
    <p:sldId id="1667" r:id="rId30"/>
    <p:sldId id="1668" r:id="rId31"/>
    <p:sldId id="1669" r:id="rId32"/>
    <p:sldId id="1670" r:id="rId33"/>
    <p:sldId id="1671" r:id="rId34"/>
    <p:sldId id="1672" r:id="rId35"/>
    <p:sldId id="1673" r:id="rId36"/>
    <p:sldId id="1674" r:id="rId37"/>
    <p:sldId id="1675" r:id="rId38"/>
    <p:sldId id="1676" r:id="rId39"/>
    <p:sldId id="1677" r:id="rId40"/>
    <p:sldId id="1678" r:id="rId41"/>
    <p:sldId id="1679" r:id="rId42"/>
    <p:sldId id="1680" r:id="rId43"/>
    <p:sldId id="1681" r:id="rId44"/>
    <p:sldId id="1682" r:id="rId45"/>
    <p:sldId id="1683" r:id="rId46"/>
    <p:sldId id="1684" r:id="rId47"/>
    <p:sldId id="1685" r:id="rId48"/>
    <p:sldId id="1686" r:id="rId49"/>
    <p:sldId id="1687" r:id="rId50"/>
    <p:sldId id="1688" r:id="rId51"/>
    <p:sldId id="1689" r:id="rId52"/>
    <p:sldId id="1690" r:id="rId53"/>
    <p:sldId id="1691" r:id="rId54"/>
    <p:sldId id="1692" r:id="rId55"/>
    <p:sldId id="1693" r:id="rId56"/>
    <p:sldId id="1694" r:id="rId57"/>
    <p:sldId id="1695" r:id="rId58"/>
  </p:sldIdLst>
  <p:sldSz cx="9144000" cy="6858000" type="screen4x3"/>
  <p:notesSz cx="6858000" cy="9144000"/>
  <p:defaultTextStyle>
    <a:defPPr>
      <a:defRPr lang="en-US"/>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004821"/>
    <a:srgbClr val="03B90C"/>
    <a:srgbClr val="027407"/>
  </p:clrMru>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20513" autoAdjust="0"/>
    <p:restoredTop sz="94624" autoAdjust="0"/>
  </p:normalViewPr>
  <p:slideViewPr>
    <p:cSldViewPr>
      <p:cViewPr>
        <p:scale>
          <a:sx n="71" d="100"/>
          <a:sy n="71" d="100"/>
        </p:scale>
        <p:origin x="-108" y="330"/>
      </p:cViewPr>
      <p:guideLst>
        <p:guide orient="horz" pos="2160"/>
        <p:guide pos="2880"/>
      </p:guideLst>
    </p:cSldViewPr>
  </p:slideViewPr>
  <p:outlineViewPr>
    <p:cViewPr>
      <p:scale>
        <a:sx n="33" d="100"/>
        <a:sy n="33" d="100"/>
      </p:scale>
      <p:origin x="0" y="22608"/>
    </p:cViewPr>
  </p:outlineViewPr>
  <p:notesTextViewPr>
    <p:cViewPr>
      <p:scale>
        <a:sx n="100" d="100"/>
        <a:sy n="100" d="100"/>
      </p:scale>
      <p:origin x="0" y="0"/>
    </p:cViewPr>
  </p:notesTextViewPr>
  <p:gridSpacing cx="73736200" cy="7373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slide" Target="slides/slide49.xml"/><Relationship Id="rId55" Type="http://schemas.openxmlformats.org/officeDocument/2006/relationships/slide" Target="slides/slide54.xml"/><Relationship Id="rId63" Type="http://schemas.openxmlformats.org/officeDocument/2006/relationships/tableStyles" Target="tableStyles.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slide" Target="slides/slide40.xml"/><Relationship Id="rId54" Type="http://schemas.openxmlformats.org/officeDocument/2006/relationships/slide" Target="slides/slide53.xml"/><Relationship Id="rId62"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slide" Target="slides/slide52.xml"/><Relationship Id="rId58" Type="http://schemas.openxmlformats.org/officeDocument/2006/relationships/slide" Target="slides/slide57.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slide" Target="slides/slide56.xml"/><Relationship Id="rId61" Type="http://schemas.openxmlformats.org/officeDocument/2006/relationships/viewProps" Target="viewProp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 Id="rId60"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slide" Target="slides/slide55.xml"/><Relationship Id="rId8" Type="http://schemas.openxmlformats.org/officeDocument/2006/relationships/slide" Target="slides/slide7.xml"/><Relationship Id="rId51" Type="http://schemas.openxmlformats.org/officeDocument/2006/relationships/slide" Target="slides/slide50.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59" Type="http://schemas.openxmlformats.org/officeDocument/2006/relationships/notesMaster" Target="notesMasters/notesMaster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fontAlgn="auto">
              <a:spcBef>
                <a:spcPts val="0"/>
              </a:spcBef>
              <a:spcAft>
                <a:spcPts val="0"/>
              </a:spcAft>
              <a:defRPr sz="1200">
                <a:latin typeface="+mn-lt"/>
                <a:cs typeface="+mn-cs"/>
              </a:defRPr>
            </a:lvl1pPr>
          </a:lstStyle>
          <a:p>
            <a:pPr>
              <a:defRPr/>
            </a:pPr>
            <a:endParaRPr lang="en-ZA" dirty="0"/>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fontAlgn="auto">
              <a:spcBef>
                <a:spcPts val="0"/>
              </a:spcBef>
              <a:spcAft>
                <a:spcPts val="0"/>
              </a:spcAft>
              <a:defRPr sz="1200">
                <a:latin typeface="+mn-lt"/>
                <a:cs typeface="+mn-cs"/>
              </a:defRPr>
            </a:lvl1pPr>
          </a:lstStyle>
          <a:p>
            <a:pPr>
              <a:defRPr/>
            </a:pPr>
            <a:fld id="{ABE9A2BD-4286-4809-9F27-7A68D66BAD1B}" type="datetimeFigureOut">
              <a:rPr lang="en-ZA"/>
              <a:pPr>
                <a:defRPr/>
              </a:pPr>
              <a:t>2014-03-01</a:t>
            </a:fld>
            <a:endParaRPr lang="en-ZA" dirty="0"/>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pPr lvl="0"/>
            <a:endParaRPr lang="en-ZA" noProof="0" dirty="0" smtClean="0"/>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noProof="0" smtClean="0"/>
              <a:t>Click to edit Master text styles</a:t>
            </a:r>
          </a:p>
          <a:p>
            <a:pPr lvl="1"/>
            <a:r>
              <a:rPr lang="en-US" noProof="0" smtClean="0"/>
              <a:t>Second level</a:t>
            </a:r>
          </a:p>
          <a:p>
            <a:pPr lvl="2"/>
            <a:r>
              <a:rPr lang="en-US" noProof="0" smtClean="0"/>
              <a:t>Third level</a:t>
            </a:r>
          </a:p>
          <a:p>
            <a:pPr lvl="3"/>
            <a:r>
              <a:rPr lang="en-US" noProof="0" smtClean="0"/>
              <a:t>Fourth level</a:t>
            </a:r>
          </a:p>
          <a:p>
            <a:pPr lvl="4"/>
            <a:r>
              <a:rPr lang="en-US" noProof="0" smtClean="0"/>
              <a:t>Fifth level</a:t>
            </a:r>
            <a:endParaRPr lang="en-ZA" noProof="0" smtClean="0"/>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fontAlgn="auto">
              <a:spcBef>
                <a:spcPts val="0"/>
              </a:spcBef>
              <a:spcAft>
                <a:spcPts val="0"/>
              </a:spcAft>
              <a:defRPr sz="1200">
                <a:latin typeface="+mn-lt"/>
                <a:cs typeface="+mn-cs"/>
              </a:defRPr>
            </a:lvl1pPr>
          </a:lstStyle>
          <a:p>
            <a:pPr>
              <a:defRPr/>
            </a:pPr>
            <a:endParaRPr lang="en-ZA" dirty="0"/>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fontAlgn="auto">
              <a:spcBef>
                <a:spcPts val="0"/>
              </a:spcBef>
              <a:spcAft>
                <a:spcPts val="0"/>
              </a:spcAft>
              <a:defRPr sz="1200">
                <a:latin typeface="+mn-lt"/>
                <a:cs typeface="+mn-cs"/>
              </a:defRPr>
            </a:lvl1pPr>
          </a:lstStyle>
          <a:p>
            <a:pPr>
              <a:defRPr/>
            </a:pPr>
            <a:fld id="{40D904ED-2051-4F86-9D42-4C5A704E37C9}" type="slidenum">
              <a:rPr lang="en-ZA"/>
              <a:pPr>
                <a:defRPr/>
              </a:pPr>
              <a:t>‹#›</a:t>
            </a:fld>
            <a:endParaRPr lang="en-ZA" dirty="0"/>
          </a:p>
        </p:txBody>
      </p:sp>
    </p:spTree>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mn-lt"/>
        <a:ea typeface="+mn-ea"/>
        <a:cs typeface="+mn-cs"/>
      </a:defRPr>
    </a:lvl1pPr>
    <a:lvl2pPr marL="457200" algn="l" rtl="0" eaLnBrk="0" fontAlgn="base" hangingPunct="0">
      <a:spcBef>
        <a:spcPct val="30000"/>
      </a:spcBef>
      <a:spcAft>
        <a:spcPct val="0"/>
      </a:spcAft>
      <a:defRPr sz="1200" kern="1200">
        <a:solidFill>
          <a:schemeClr val="tx1"/>
        </a:solidFill>
        <a:latin typeface="+mn-lt"/>
        <a:ea typeface="+mn-ea"/>
        <a:cs typeface="+mn-cs"/>
      </a:defRPr>
    </a:lvl2pPr>
    <a:lvl3pPr marL="914400" algn="l" rtl="0" eaLnBrk="0" fontAlgn="base" hangingPunct="0">
      <a:spcBef>
        <a:spcPct val="30000"/>
      </a:spcBef>
      <a:spcAft>
        <a:spcPct val="0"/>
      </a:spcAft>
      <a:defRPr sz="1200" kern="1200">
        <a:solidFill>
          <a:schemeClr val="tx1"/>
        </a:solidFill>
        <a:latin typeface="+mn-lt"/>
        <a:ea typeface="+mn-ea"/>
        <a:cs typeface="+mn-cs"/>
      </a:defRPr>
    </a:lvl3pPr>
    <a:lvl4pPr marL="1371600" algn="l" rtl="0" eaLnBrk="0" fontAlgn="base" hangingPunct="0">
      <a:spcBef>
        <a:spcPct val="30000"/>
      </a:spcBef>
      <a:spcAft>
        <a:spcPct val="0"/>
      </a:spcAft>
      <a:defRPr sz="1200" kern="1200">
        <a:solidFill>
          <a:schemeClr val="tx1"/>
        </a:solidFill>
        <a:latin typeface="+mn-lt"/>
        <a:ea typeface="+mn-ea"/>
        <a:cs typeface="+mn-cs"/>
      </a:defRPr>
    </a:lvl4pPr>
    <a:lvl5pPr marL="1828800" algn="l" rtl="0" eaLnBrk="0" fontAlgn="base" hangingPunct="0">
      <a:spcBef>
        <a:spcPct val="30000"/>
      </a:spcBef>
      <a:spcAft>
        <a:spcPct val="0"/>
      </a:spcAft>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37890" name="Rectangle 9"/>
          <p:cNvSpPr>
            <a:spLocks noGrp="1" noChangeArrowheads="1"/>
          </p:cNvSpPr>
          <p:nvPr>
            <p:ph type="sldNum" sz="quarter" idx="5"/>
          </p:nvPr>
        </p:nvSpPr>
        <p:spPr bwMode="auto">
          <a:ln>
            <a:miter lim="800000"/>
            <a:headEnd/>
            <a:tailEnd/>
          </a:ln>
        </p:spPr>
        <p:txBody>
          <a:bodyPr wrap="square" numCol="1" anchorCtr="0" compatLnSpc="1">
            <a:prstTxWarp prst="textNoShape">
              <a:avLst/>
            </a:prstTxWarp>
          </a:bodyPr>
          <a:lstStyle/>
          <a:p>
            <a:pPr fontAlgn="base">
              <a:spcBef>
                <a:spcPct val="0"/>
              </a:spcBef>
              <a:spcAft>
                <a:spcPct val="0"/>
              </a:spcAft>
              <a:defRPr/>
            </a:pPr>
            <a:fld id="{80D2E1F2-39F8-4D26-9105-1061E30C5BFE}" type="slidenum">
              <a:rPr lang="en-US" smtClean="0"/>
              <a:pPr fontAlgn="base">
                <a:spcBef>
                  <a:spcPct val="0"/>
                </a:spcBef>
                <a:spcAft>
                  <a:spcPct val="0"/>
                </a:spcAft>
                <a:defRPr/>
              </a:pPr>
              <a:t>1</a:t>
            </a:fld>
            <a:endParaRPr lang="en-US" dirty="0" smtClean="0"/>
          </a:p>
        </p:txBody>
      </p:sp>
      <p:sp>
        <p:nvSpPr>
          <p:cNvPr id="46083" name="Text Box 1"/>
          <p:cNvSpPr txBox="1">
            <a:spLocks noChangeArrowheads="1"/>
          </p:cNvSpPr>
          <p:nvPr/>
        </p:nvSpPr>
        <p:spPr bwMode="auto">
          <a:xfrm>
            <a:off x="1143001" y="685800"/>
            <a:ext cx="4572000" cy="3429000"/>
          </a:xfrm>
          <a:prstGeom prst="rect">
            <a:avLst/>
          </a:prstGeom>
          <a:solidFill>
            <a:srgbClr val="FFFFFF"/>
          </a:solidFill>
          <a:ln w="9525">
            <a:solidFill>
              <a:srgbClr val="000000"/>
            </a:solidFill>
            <a:miter lim="800000"/>
            <a:headEnd/>
            <a:tailEnd/>
          </a:ln>
        </p:spPr>
        <p:txBody>
          <a:bodyPr wrap="none" lIns="91431" tIns="45716" rIns="91431" bIns="45716" anchor="ctr"/>
          <a:lstStyle/>
          <a:p>
            <a:endParaRPr lang="en-ZA" dirty="0">
              <a:latin typeface="Calibri" pitchFamily="34" charset="0"/>
            </a:endParaRPr>
          </a:p>
        </p:txBody>
      </p:sp>
      <p:sp>
        <p:nvSpPr>
          <p:cNvPr id="46084" name="Rectangle 2"/>
          <p:cNvSpPr>
            <a:spLocks noGrp="1" noChangeArrowheads="1"/>
          </p:cNvSpPr>
          <p:nvPr>
            <p:ph type="body"/>
          </p:nvPr>
        </p:nvSpPr>
        <p:spPr bwMode="auto">
          <a:xfrm>
            <a:off x="685801" y="4343400"/>
            <a:ext cx="5483225" cy="4205288"/>
          </a:xfrm>
          <a:noFill/>
        </p:spPr>
        <p:txBody>
          <a:bodyPr wrap="none" numCol="1" anchor="ctr" anchorCtr="0" compatLnSpc="1">
            <a:prstTxWarp prst="textNoShape">
              <a:avLst/>
            </a:prstTxWarp>
          </a:bodyPr>
          <a:lstStyle/>
          <a:p>
            <a:pPr eaLnBrk="1" hangingPunct="1">
              <a:spcBef>
                <a:spcPct val="0"/>
              </a:spcBef>
            </a:pPr>
            <a:endParaRPr lang="en-ZA" dirty="0" smtClean="0"/>
          </a:p>
        </p:txBody>
      </p:sp>
    </p:spTree>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ZA"/>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accent4">
                    <a:lumMod val="50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dirty="0" smtClean="0"/>
              <a:t>Click to edit Master subtitle style</a:t>
            </a:r>
            <a:endParaRPr lang="en-ZA" dirty="0"/>
          </a:p>
        </p:txBody>
      </p:sp>
      <p:sp>
        <p:nvSpPr>
          <p:cNvPr id="4" name="Date Placeholder 3"/>
          <p:cNvSpPr>
            <a:spLocks noGrp="1"/>
          </p:cNvSpPr>
          <p:nvPr>
            <p:ph type="dt" sz="half" idx="10"/>
          </p:nvPr>
        </p:nvSpPr>
        <p:spPr/>
        <p:txBody>
          <a:bodyPr/>
          <a:lstStyle>
            <a:lvl1pPr>
              <a:defRPr/>
            </a:lvl1pPr>
          </a:lstStyle>
          <a:p>
            <a:pPr>
              <a:defRPr/>
            </a:pPr>
            <a:endParaRPr lang="en-ZA" dirty="0"/>
          </a:p>
        </p:txBody>
      </p:sp>
      <p:sp>
        <p:nvSpPr>
          <p:cNvPr id="5" name="Footer Placeholder 4"/>
          <p:cNvSpPr>
            <a:spLocks noGrp="1"/>
          </p:cNvSpPr>
          <p:nvPr>
            <p:ph type="ftr" sz="quarter" idx="11"/>
          </p:nvPr>
        </p:nvSpPr>
        <p:spPr/>
        <p:txBody>
          <a:bodyPr/>
          <a:lstStyle>
            <a:lvl1pPr>
              <a:defRPr/>
            </a:lvl1pPr>
          </a:lstStyle>
          <a:p>
            <a:pPr>
              <a:defRPr/>
            </a:pPr>
            <a:endParaRPr lang="en-ZA" dirty="0"/>
          </a:p>
        </p:txBody>
      </p:sp>
      <p:sp>
        <p:nvSpPr>
          <p:cNvPr id="6" name="Slide Number Placeholder 5"/>
          <p:cNvSpPr>
            <a:spLocks noGrp="1"/>
          </p:cNvSpPr>
          <p:nvPr>
            <p:ph type="sldNum" sz="quarter" idx="12"/>
          </p:nvPr>
        </p:nvSpPr>
        <p:spPr/>
        <p:txBody>
          <a:bodyPr/>
          <a:lstStyle>
            <a:lvl1pPr>
              <a:defRPr/>
            </a:lvl1pPr>
          </a:lstStyle>
          <a:p>
            <a:pPr>
              <a:defRPr/>
            </a:pPr>
            <a:fld id="{757FE7B4-5ECE-4941-A25E-1C41B54B892F}" type="slidenum">
              <a:rPr lang="en-ZA"/>
              <a:pPr>
                <a:defRPr/>
              </a:pPr>
              <a:t>‹#›</a:t>
            </a:fld>
            <a:endParaRPr lang="en-ZA" dirty="0"/>
          </a:p>
        </p:txBody>
      </p:sp>
      <p:pic>
        <p:nvPicPr>
          <p:cNvPr id="8" name="Picture 7" descr="Chodesh Large.png"/>
          <p:cNvPicPr>
            <a:picLocks noChangeAspect="1"/>
          </p:cNvPicPr>
          <p:nvPr userDrawn="1"/>
        </p:nvPicPr>
        <p:blipFill>
          <a:blip r:embed="rId2" cstate="print"/>
          <a:stretch>
            <a:fillRect/>
          </a:stretch>
        </p:blipFill>
        <p:spPr>
          <a:xfrm>
            <a:off x="3071" y="5976664"/>
            <a:ext cx="1040537" cy="836712"/>
          </a:xfrm>
          <a:prstGeom prst="rect">
            <a:avLst/>
          </a:prstGeom>
        </p:spPr>
      </p:pic>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solidFill>
                  <a:schemeClr val="accent4">
                    <a:lumMod val="50000"/>
                  </a:schemeClr>
                </a:solidFill>
              </a:defRPr>
            </a:lvl1pPr>
          </a:lstStyle>
          <a:p>
            <a:r>
              <a:rPr lang="en-US" dirty="0" smtClean="0"/>
              <a:t>Click to edit Master title style</a:t>
            </a:r>
            <a:endParaRPr lang="en-ZA" dirty="0"/>
          </a:p>
        </p:txBody>
      </p:sp>
      <p:sp>
        <p:nvSpPr>
          <p:cNvPr id="3" name="Content Placeholder 2"/>
          <p:cNvSpPr>
            <a:spLocks noGrp="1"/>
          </p:cNvSpPr>
          <p:nvPr>
            <p:ph idx="1"/>
          </p:nvPr>
        </p:nvSpPr>
        <p:spPr>
          <a:xfrm>
            <a:off x="457200" y="1600200"/>
            <a:ext cx="8229600" cy="5257800"/>
          </a:xfrm>
        </p:spPr>
        <p:txBody>
          <a:bodyPr>
            <a:normAutofit/>
          </a:bodyPr>
          <a:lstStyle>
            <a:lvl1pPr>
              <a:buNone/>
              <a:defRPr sz="2200" b="0" cap="none" spc="0">
                <a:ln w="1905"/>
                <a:solidFill>
                  <a:schemeClr val="accent4">
                    <a:lumMod val="50000"/>
                  </a:schemeClr>
                </a:solidFill>
                <a:effectLst>
                  <a:innerShdw blurRad="69850" dist="43180" dir="5400000">
                    <a:srgbClr val="000000">
                      <a:alpha val="65000"/>
                    </a:srgbClr>
                  </a:innerShdw>
                </a:effectLst>
              </a:defRPr>
            </a:lvl1pPr>
            <a:lvl2pPr>
              <a:buNone/>
              <a:defRPr sz="2200" b="0" cap="none" spc="0">
                <a:ln w="1905"/>
                <a:solidFill>
                  <a:schemeClr val="accent4">
                    <a:lumMod val="50000"/>
                  </a:schemeClr>
                </a:solidFill>
                <a:effectLst>
                  <a:innerShdw blurRad="69850" dist="43180" dir="5400000">
                    <a:srgbClr val="000000">
                      <a:alpha val="65000"/>
                    </a:srgbClr>
                  </a:innerShdw>
                </a:effectLst>
              </a:defRPr>
            </a:lvl2pPr>
            <a:lvl3pPr>
              <a:buNone/>
              <a:defRPr sz="2200" b="0" cap="none" spc="0">
                <a:ln w="1905"/>
                <a:solidFill>
                  <a:schemeClr val="accent4">
                    <a:lumMod val="50000"/>
                  </a:schemeClr>
                </a:solidFill>
                <a:effectLst>
                  <a:innerShdw blurRad="69850" dist="43180" dir="5400000">
                    <a:srgbClr val="000000">
                      <a:alpha val="65000"/>
                    </a:srgbClr>
                  </a:innerShdw>
                </a:effectLst>
              </a:defRPr>
            </a:lvl3pPr>
            <a:lvl4pPr>
              <a:buNone/>
              <a:defRPr sz="2200" b="0" cap="none" spc="0">
                <a:ln w="1905"/>
                <a:solidFill>
                  <a:schemeClr val="accent4">
                    <a:lumMod val="50000"/>
                  </a:schemeClr>
                </a:solidFill>
                <a:effectLst>
                  <a:innerShdw blurRad="69850" dist="43180" dir="5400000">
                    <a:srgbClr val="000000">
                      <a:alpha val="65000"/>
                    </a:srgbClr>
                  </a:innerShdw>
                </a:effectLst>
              </a:defRPr>
            </a:lvl4pPr>
            <a:lvl5pPr>
              <a:buNone/>
              <a:defRPr sz="2200" b="0" cap="none" spc="0">
                <a:ln w="1905"/>
                <a:solidFill>
                  <a:schemeClr val="accent4">
                    <a:lumMod val="50000"/>
                  </a:schemeClr>
                </a:solidFill>
                <a:effectLst>
                  <a:innerShdw blurRad="69850" dist="43180" dir="5400000">
                    <a:srgbClr val="000000">
                      <a:alpha val="65000"/>
                    </a:srgbClr>
                  </a:innerShdw>
                </a:effectLst>
              </a:defRPr>
            </a:lvl5pPr>
          </a:lstStyle>
          <a:p>
            <a:pPr lvl="0"/>
            <a:r>
              <a:rPr lang="en-US" dirty="0" smtClean="0"/>
              <a:t>Click to edit Master text styles</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endParaRPr lang="en-ZA" dirty="0"/>
          </a:p>
        </p:txBody>
      </p:sp>
      <p:sp>
        <p:nvSpPr>
          <p:cNvPr id="6" name="Slide Number Placeholder 5"/>
          <p:cNvSpPr>
            <a:spLocks noGrp="1"/>
          </p:cNvSpPr>
          <p:nvPr>
            <p:ph type="sldNum" sz="quarter" idx="12"/>
          </p:nvPr>
        </p:nvSpPr>
        <p:spPr/>
        <p:txBody>
          <a:bodyPr/>
          <a:lstStyle>
            <a:lvl1pPr>
              <a:defRPr/>
            </a:lvl1pPr>
          </a:lstStyle>
          <a:p>
            <a:pPr>
              <a:defRPr/>
            </a:pPr>
            <a:fld id="{715B7D16-8FAD-4D2D-B977-107333E7495D}" type="slidenum">
              <a:rPr lang="en-ZA"/>
              <a:pPr>
                <a:defRPr/>
              </a:pPr>
              <a:t>‹#›</a:t>
            </a:fld>
            <a:endParaRPr lang="en-ZA" dirty="0"/>
          </a:p>
        </p:txBody>
      </p:sp>
      <p:pic>
        <p:nvPicPr>
          <p:cNvPr id="7" name="Picture 6" descr="Chodesh Large.png"/>
          <p:cNvPicPr>
            <a:picLocks noChangeAspect="1"/>
          </p:cNvPicPr>
          <p:nvPr userDrawn="1"/>
        </p:nvPicPr>
        <p:blipFill>
          <a:blip r:embed="rId2" cstate="print"/>
          <a:stretch>
            <a:fillRect/>
          </a:stretch>
        </p:blipFill>
        <p:spPr>
          <a:xfrm>
            <a:off x="3071" y="5976664"/>
            <a:ext cx="1040537" cy="836712"/>
          </a:xfrm>
          <a:prstGeom prst="rect">
            <a:avLst/>
          </a:prstGeom>
        </p:spPr>
      </p:pic>
    </p:spTree>
  </p:cSld>
  <p:clrMapOvr>
    <a:masterClrMapping/>
  </p:clrMapOvr>
  <p:timing>
    <p:tnLst>
      <p:par>
        <p:cTn id="1" dur="indefinite" restart="never" nodeType="tmRoot"/>
      </p:par>
    </p:tnLst>
  </p:timing>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ZA"/>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lvl1pPr>
              <a:defRPr/>
            </a:lvl1pPr>
          </a:lstStyle>
          <a:p>
            <a:pPr>
              <a:defRPr/>
            </a:pPr>
            <a:endParaRPr lang="en-ZA" dirty="0"/>
          </a:p>
        </p:txBody>
      </p:sp>
      <p:sp>
        <p:nvSpPr>
          <p:cNvPr id="5" name="Footer Placeholder 4"/>
          <p:cNvSpPr>
            <a:spLocks noGrp="1"/>
          </p:cNvSpPr>
          <p:nvPr>
            <p:ph type="ftr" sz="quarter" idx="11"/>
          </p:nvPr>
        </p:nvSpPr>
        <p:spPr/>
        <p:txBody>
          <a:bodyPr/>
          <a:lstStyle>
            <a:lvl1pPr>
              <a:defRPr/>
            </a:lvl1pPr>
          </a:lstStyle>
          <a:p>
            <a:pPr>
              <a:defRPr/>
            </a:pPr>
            <a:endParaRPr lang="en-ZA" dirty="0"/>
          </a:p>
        </p:txBody>
      </p:sp>
      <p:sp>
        <p:nvSpPr>
          <p:cNvPr id="6" name="Slide Number Placeholder 5"/>
          <p:cNvSpPr>
            <a:spLocks noGrp="1"/>
          </p:cNvSpPr>
          <p:nvPr>
            <p:ph type="sldNum" sz="quarter" idx="12"/>
          </p:nvPr>
        </p:nvSpPr>
        <p:spPr/>
        <p:txBody>
          <a:bodyPr/>
          <a:lstStyle>
            <a:lvl1pPr>
              <a:defRPr/>
            </a:lvl1pPr>
          </a:lstStyle>
          <a:p>
            <a:pPr>
              <a:defRPr/>
            </a:pPr>
            <a:fld id="{EDC6A61B-BE74-4F9D-A512-535F7656D147}" type="slidenum">
              <a:rPr lang="en-ZA"/>
              <a:pPr>
                <a:defRPr/>
              </a:pPr>
              <a:t>‹#›</a:t>
            </a:fld>
            <a:endParaRPr lang="en-ZA" dirty="0"/>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ZA"/>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ZA"/>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ZA"/>
          </a:p>
        </p:txBody>
      </p:sp>
      <p:sp>
        <p:nvSpPr>
          <p:cNvPr id="5" name="Date Placeholder 3"/>
          <p:cNvSpPr>
            <a:spLocks noGrp="1"/>
          </p:cNvSpPr>
          <p:nvPr>
            <p:ph type="dt" sz="half" idx="10"/>
          </p:nvPr>
        </p:nvSpPr>
        <p:spPr/>
        <p:txBody>
          <a:bodyPr/>
          <a:lstStyle>
            <a:lvl1pPr>
              <a:defRPr/>
            </a:lvl1pPr>
          </a:lstStyle>
          <a:p>
            <a:pPr>
              <a:defRPr/>
            </a:pPr>
            <a:endParaRPr lang="en-ZA" dirty="0"/>
          </a:p>
        </p:txBody>
      </p:sp>
      <p:sp>
        <p:nvSpPr>
          <p:cNvPr id="6" name="Footer Placeholder 4"/>
          <p:cNvSpPr>
            <a:spLocks noGrp="1"/>
          </p:cNvSpPr>
          <p:nvPr>
            <p:ph type="ftr" sz="quarter" idx="11"/>
          </p:nvPr>
        </p:nvSpPr>
        <p:spPr/>
        <p:txBody>
          <a:bodyPr/>
          <a:lstStyle>
            <a:lvl1pPr>
              <a:defRPr/>
            </a:lvl1pPr>
          </a:lstStyle>
          <a:p>
            <a:pPr>
              <a:defRPr/>
            </a:pPr>
            <a:endParaRPr lang="en-ZA" dirty="0"/>
          </a:p>
        </p:txBody>
      </p:sp>
      <p:sp>
        <p:nvSpPr>
          <p:cNvPr id="7" name="Slide Number Placeholder 5"/>
          <p:cNvSpPr>
            <a:spLocks noGrp="1"/>
          </p:cNvSpPr>
          <p:nvPr>
            <p:ph type="sldNum" sz="quarter" idx="12"/>
          </p:nvPr>
        </p:nvSpPr>
        <p:spPr/>
        <p:txBody>
          <a:bodyPr/>
          <a:lstStyle>
            <a:lvl1pPr>
              <a:defRPr/>
            </a:lvl1pPr>
          </a:lstStyle>
          <a:p>
            <a:pPr>
              <a:defRPr/>
            </a:pPr>
            <a:fld id="{F8A273C6-BAE1-4514-94C2-FC9BDD7B8429}" type="slidenum">
              <a:rPr lang="en-ZA"/>
              <a:pPr>
                <a:defRPr/>
              </a:pPr>
              <a:t>‹#›</a:t>
            </a:fld>
            <a:endParaRPr lang="en-ZA" dirty="0"/>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ZA"/>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ZA"/>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ZA"/>
          </a:p>
        </p:txBody>
      </p:sp>
      <p:sp>
        <p:nvSpPr>
          <p:cNvPr id="7" name="Date Placeholder 3"/>
          <p:cNvSpPr>
            <a:spLocks noGrp="1"/>
          </p:cNvSpPr>
          <p:nvPr>
            <p:ph type="dt" sz="half" idx="10"/>
          </p:nvPr>
        </p:nvSpPr>
        <p:spPr/>
        <p:txBody>
          <a:bodyPr/>
          <a:lstStyle>
            <a:lvl1pPr>
              <a:defRPr/>
            </a:lvl1pPr>
          </a:lstStyle>
          <a:p>
            <a:pPr>
              <a:defRPr/>
            </a:pPr>
            <a:endParaRPr lang="en-ZA" dirty="0"/>
          </a:p>
        </p:txBody>
      </p:sp>
      <p:sp>
        <p:nvSpPr>
          <p:cNvPr id="8" name="Footer Placeholder 4"/>
          <p:cNvSpPr>
            <a:spLocks noGrp="1"/>
          </p:cNvSpPr>
          <p:nvPr>
            <p:ph type="ftr" sz="quarter" idx="11"/>
          </p:nvPr>
        </p:nvSpPr>
        <p:spPr/>
        <p:txBody>
          <a:bodyPr/>
          <a:lstStyle>
            <a:lvl1pPr>
              <a:defRPr/>
            </a:lvl1pPr>
          </a:lstStyle>
          <a:p>
            <a:pPr>
              <a:defRPr/>
            </a:pPr>
            <a:endParaRPr lang="en-ZA" dirty="0"/>
          </a:p>
        </p:txBody>
      </p:sp>
      <p:sp>
        <p:nvSpPr>
          <p:cNvPr id="9" name="Slide Number Placeholder 5"/>
          <p:cNvSpPr>
            <a:spLocks noGrp="1"/>
          </p:cNvSpPr>
          <p:nvPr>
            <p:ph type="sldNum" sz="quarter" idx="12"/>
          </p:nvPr>
        </p:nvSpPr>
        <p:spPr/>
        <p:txBody>
          <a:bodyPr/>
          <a:lstStyle>
            <a:lvl1pPr>
              <a:defRPr/>
            </a:lvl1pPr>
          </a:lstStyle>
          <a:p>
            <a:pPr>
              <a:defRPr/>
            </a:pPr>
            <a:fld id="{DD545F93-246A-4563-ABE3-4D7CC6E501BC}" type="slidenum">
              <a:rPr lang="en-ZA"/>
              <a:pPr>
                <a:defRPr/>
              </a:pPr>
              <a:t>‹#›</a:t>
            </a:fld>
            <a:endParaRPr lang="en-ZA" dirty="0"/>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effectLst/>
        </p:spPr>
        <p:txBody>
          <a:bodyPr/>
          <a:lstStyle>
            <a:lvl1pPr>
              <a:defRPr>
                <a:effectLst/>
              </a:defRPr>
            </a:lvl1pPr>
          </a:lstStyle>
          <a:p>
            <a:r>
              <a:rPr lang="en-US" dirty="0" smtClean="0"/>
              <a:t>Click to edit Master title style</a:t>
            </a:r>
            <a:endParaRPr lang="en-ZA" dirty="0"/>
          </a:p>
        </p:txBody>
      </p:sp>
      <p:sp>
        <p:nvSpPr>
          <p:cNvPr id="3" name="Date Placeholder 3"/>
          <p:cNvSpPr>
            <a:spLocks noGrp="1"/>
          </p:cNvSpPr>
          <p:nvPr>
            <p:ph type="dt" sz="half" idx="10"/>
          </p:nvPr>
        </p:nvSpPr>
        <p:spPr/>
        <p:txBody>
          <a:bodyPr/>
          <a:lstStyle>
            <a:lvl1pPr>
              <a:defRPr/>
            </a:lvl1pPr>
          </a:lstStyle>
          <a:p>
            <a:pPr>
              <a:defRPr/>
            </a:pPr>
            <a:endParaRPr lang="en-ZA" dirty="0"/>
          </a:p>
        </p:txBody>
      </p:sp>
      <p:sp>
        <p:nvSpPr>
          <p:cNvPr id="4" name="Footer Placeholder 4"/>
          <p:cNvSpPr>
            <a:spLocks noGrp="1"/>
          </p:cNvSpPr>
          <p:nvPr>
            <p:ph type="ftr" sz="quarter" idx="11"/>
          </p:nvPr>
        </p:nvSpPr>
        <p:spPr/>
        <p:txBody>
          <a:bodyPr/>
          <a:lstStyle>
            <a:lvl1pPr>
              <a:defRPr/>
            </a:lvl1pPr>
          </a:lstStyle>
          <a:p>
            <a:pPr>
              <a:defRPr/>
            </a:pPr>
            <a:endParaRPr lang="en-ZA" dirty="0"/>
          </a:p>
        </p:txBody>
      </p:sp>
      <p:sp>
        <p:nvSpPr>
          <p:cNvPr id="5" name="Slide Number Placeholder 5"/>
          <p:cNvSpPr>
            <a:spLocks noGrp="1"/>
          </p:cNvSpPr>
          <p:nvPr>
            <p:ph type="sldNum" sz="quarter" idx="12"/>
          </p:nvPr>
        </p:nvSpPr>
        <p:spPr/>
        <p:txBody>
          <a:bodyPr/>
          <a:lstStyle>
            <a:lvl1pPr>
              <a:defRPr/>
            </a:lvl1pPr>
          </a:lstStyle>
          <a:p>
            <a:pPr>
              <a:defRPr/>
            </a:pPr>
            <a:fld id="{EDAFA3F2-621D-4625-A77F-F7300D5B5CF8}" type="slidenum">
              <a:rPr lang="en-ZA"/>
              <a:pPr>
                <a:defRPr/>
              </a:pPr>
              <a:t>‹#›</a:t>
            </a:fld>
            <a:endParaRPr lang="en-ZA" dirty="0"/>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3"/>
          <p:cNvSpPr>
            <a:spLocks noGrp="1"/>
          </p:cNvSpPr>
          <p:nvPr>
            <p:ph type="dt" sz="half" idx="10"/>
          </p:nvPr>
        </p:nvSpPr>
        <p:spPr/>
        <p:txBody>
          <a:bodyPr/>
          <a:lstStyle>
            <a:lvl1pPr>
              <a:defRPr/>
            </a:lvl1pPr>
          </a:lstStyle>
          <a:p>
            <a:pPr>
              <a:defRPr/>
            </a:pPr>
            <a:endParaRPr lang="en-ZA" dirty="0"/>
          </a:p>
        </p:txBody>
      </p:sp>
      <p:sp>
        <p:nvSpPr>
          <p:cNvPr id="3" name="Footer Placeholder 4"/>
          <p:cNvSpPr>
            <a:spLocks noGrp="1"/>
          </p:cNvSpPr>
          <p:nvPr>
            <p:ph type="ftr" sz="quarter" idx="11"/>
          </p:nvPr>
        </p:nvSpPr>
        <p:spPr/>
        <p:txBody>
          <a:bodyPr/>
          <a:lstStyle>
            <a:lvl1pPr>
              <a:defRPr/>
            </a:lvl1pPr>
          </a:lstStyle>
          <a:p>
            <a:pPr>
              <a:defRPr/>
            </a:pPr>
            <a:endParaRPr lang="en-ZA" dirty="0"/>
          </a:p>
        </p:txBody>
      </p:sp>
      <p:sp>
        <p:nvSpPr>
          <p:cNvPr id="4" name="Slide Number Placeholder 5"/>
          <p:cNvSpPr>
            <a:spLocks noGrp="1"/>
          </p:cNvSpPr>
          <p:nvPr>
            <p:ph type="sldNum" sz="quarter" idx="12"/>
          </p:nvPr>
        </p:nvSpPr>
        <p:spPr/>
        <p:txBody>
          <a:bodyPr/>
          <a:lstStyle>
            <a:lvl1pPr>
              <a:defRPr/>
            </a:lvl1pPr>
          </a:lstStyle>
          <a:p>
            <a:pPr>
              <a:defRPr/>
            </a:pPr>
            <a:fld id="{D1EC61A1-0C89-4EBE-896F-443F0F11980F}" type="slidenum">
              <a:rPr lang="en-ZA"/>
              <a:pPr>
                <a:defRPr/>
              </a:pPr>
              <a:t>‹#›</a:t>
            </a:fld>
            <a:endParaRPr lang="en-ZA" dirty="0"/>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ZA"/>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ZA"/>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3"/>
          <p:cNvSpPr>
            <a:spLocks noGrp="1"/>
          </p:cNvSpPr>
          <p:nvPr>
            <p:ph type="dt" sz="half" idx="10"/>
          </p:nvPr>
        </p:nvSpPr>
        <p:spPr/>
        <p:txBody>
          <a:bodyPr/>
          <a:lstStyle>
            <a:lvl1pPr>
              <a:defRPr/>
            </a:lvl1pPr>
          </a:lstStyle>
          <a:p>
            <a:pPr>
              <a:defRPr/>
            </a:pPr>
            <a:endParaRPr lang="en-ZA" dirty="0"/>
          </a:p>
        </p:txBody>
      </p:sp>
      <p:sp>
        <p:nvSpPr>
          <p:cNvPr id="6" name="Footer Placeholder 4"/>
          <p:cNvSpPr>
            <a:spLocks noGrp="1"/>
          </p:cNvSpPr>
          <p:nvPr>
            <p:ph type="ftr" sz="quarter" idx="11"/>
          </p:nvPr>
        </p:nvSpPr>
        <p:spPr/>
        <p:txBody>
          <a:bodyPr/>
          <a:lstStyle>
            <a:lvl1pPr>
              <a:defRPr/>
            </a:lvl1pPr>
          </a:lstStyle>
          <a:p>
            <a:pPr>
              <a:defRPr/>
            </a:pPr>
            <a:endParaRPr lang="en-ZA" dirty="0"/>
          </a:p>
        </p:txBody>
      </p:sp>
      <p:sp>
        <p:nvSpPr>
          <p:cNvPr id="7" name="Slide Number Placeholder 5"/>
          <p:cNvSpPr>
            <a:spLocks noGrp="1"/>
          </p:cNvSpPr>
          <p:nvPr>
            <p:ph type="sldNum" sz="quarter" idx="12"/>
          </p:nvPr>
        </p:nvSpPr>
        <p:spPr/>
        <p:txBody>
          <a:bodyPr/>
          <a:lstStyle>
            <a:lvl1pPr>
              <a:defRPr/>
            </a:lvl1pPr>
          </a:lstStyle>
          <a:p>
            <a:pPr>
              <a:defRPr/>
            </a:pPr>
            <a:fld id="{EDFE7D3D-5C69-42F7-B4D1-FFEDE26BE084}" type="slidenum">
              <a:rPr lang="en-ZA"/>
              <a:pPr>
                <a:defRPr/>
              </a:pPr>
              <a:t>‹#›</a:t>
            </a:fld>
            <a:endParaRPr lang="en-ZA" dirty="0"/>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ZA"/>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ZA" noProof="0" dirty="0" smtClean="0"/>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3"/>
          <p:cNvSpPr>
            <a:spLocks noGrp="1"/>
          </p:cNvSpPr>
          <p:nvPr>
            <p:ph type="dt" sz="half" idx="10"/>
          </p:nvPr>
        </p:nvSpPr>
        <p:spPr/>
        <p:txBody>
          <a:bodyPr/>
          <a:lstStyle>
            <a:lvl1pPr>
              <a:defRPr/>
            </a:lvl1pPr>
          </a:lstStyle>
          <a:p>
            <a:pPr>
              <a:defRPr/>
            </a:pPr>
            <a:endParaRPr lang="en-ZA" dirty="0"/>
          </a:p>
        </p:txBody>
      </p:sp>
      <p:sp>
        <p:nvSpPr>
          <p:cNvPr id="6" name="Footer Placeholder 4"/>
          <p:cNvSpPr>
            <a:spLocks noGrp="1"/>
          </p:cNvSpPr>
          <p:nvPr>
            <p:ph type="ftr" sz="quarter" idx="11"/>
          </p:nvPr>
        </p:nvSpPr>
        <p:spPr/>
        <p:txBody>
          <a:bodyPr/>
          <a:lstStyle>
            <a:lvl1pPr>
              <a:defRPr/>
            </a:lvl1pPr>
          </a:lstStyle>
          <a:p>
            <a:pPr>
              <a:defRPr/>
            </a:pPr>
            <a:endParaRPr lang="en-ZA" dirty="0"/>
          </a:p>
        </p:txBody>
      </p:sp>
      <p:sp>
        <p:nvSpPr>
          <p:cNvPr id="7" name="Slide Number Placeholder 5"/>
          <p:cNvSpPr>
            <a:spLocks noGrp="1"/>
          </p:cNvSpPr>
          <p:nvPr>
            <p:ph type="sldNum" sz="quarter" idx="12"/>
          </p:nvPr>
        </p:nvSpPr>
        <p:spPr/>
        <p:txBody>
          <a:bodyPr/>
          <a:lstStyle>
            <a:lvl1pPr>
              <a:defRPr/>
            </a:lvl1pPr>
          </a:lstStyle>
          <a:p>
            <a:pPr>
              <a:defRPr/>
            </a:pPr>
            <a:fld id="{4B65E6AA-999F-45CE-810B-270E8A911C40}" type="slidenum">
              <a:rPr lang="en-ZA"/>
              <a:pPr>
                <a:defRPr/>
              </a:pPr>
              <a:t>‹#›</a:t>
            </a:fld>
            <a:endParaRPr lang="en-ZA" dirty="0"/>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effectLst/>
              </a:defRPr>
            </a:lvl1pPr>
          </a:lstStyle>
          <a:p>
            <a:r>
              <a:rPr lang="en-US" dirty="0" smtClean="0"/>
              <a:t>Click to edit Master title style</a:t>
            </a:r>
            <a:endParaRPr lang="en-ZA" dirty="0"/>
          </a:p>
        </p:txBody>
      </p:sp>
      <p:sp>
        <p:nvSpPr>
          <p:cNvPr id="3" name="Vertical Text Placeholder 2"/>
          <p:cNvSpPr>
            <a:spLocks noGrp="1"/>
          </p:cNvSpPr>
          <p:nvPr>
            <p:ph type="body" orient="vert" idx="1"/>
          </p:nvPr>
        </p:nvSpPr>
        <p:spPr/>
        <p:txBody>
          <a:bodyPr vert="eaVert"/>
          <a:lstStyle/>
          <a:p>
            <a:pPr lvl="0"/>
            <a:r>
              <a:rPr lang="en-US" dirty="0" smtClean="0"/>
              <a:t>Click to edit Master text styles</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endParaRPr lang="en-ZA" dirty="0"/>
          </a:p>
        </p:txBody>
      </p:sp>
      <p:sp>
        <p:nvSpPr>
          <p:cNvPr id="4" name="Date Placeholder 3"/>
          <p:cNvSpPr>
            <a:spLocks noGrp="1"/>
          </p:cNvSpPr>
          <p:nvPr>
            <p:ph type="dt" sz="half" idx="10"/>
          </p:nvPr>
        </p:nvSpPr>
        <p:spPr/>
        <p:txBody>
          <a:bodyPr/>
          <a:lstStyle>
            <a:lvl1pPr>
              <a:defRPr/>
            </a:lvl1pPr>
          </a:lstStyle>
          <a:p>
            <a:pPr>
              <a:defRPr/>
            </a:pPr>
            <a:endParaRPr lang="en-ZA" dirty="0"/>
          </a:p>
        </p:txBody>
      </p:sp>
      <p:sp>
        <p:nvSpPr>
          <p:cNvPr id="5" name="Footer Placeholder 4"/>
          <p:cNvSpPr>
            <a:spLocks noGrp="1"/>
          </p:cNvSpPr>
          <p:nvPr>
            <p:ph type="ftr" sz="quarter" idx="11"/>
          </p:nvPr>
        </p:nvSpPr>
        <p:spPr/>
        <p:txBody>
          <a:bodyPr/>
          <a:lstStyle>
            <a:lvl1pPr>
              <a:defRPr/>
            </a:lvl1pPr>
          </a:lstStyle>
          <a:p>
            <a:pPr>
              <a:defRPr/>
            </a:pPr>
            <a:endParaRPr lang="en-ZA" dirty="0"/>
          </a:p>
        </p:txBody>
      </p:sp>
      <p:sp>
        <p:nvSpPr>
          <p:cNvPr id="6" name="Slide Number Placeholder 5"/>
          <p:cNvSpPr>
            <a:spLocks noGrp="1"/>
          </p:cNvSpPr>
          <p:nvPr>
            <p:ph type="sldNum" sz="quarter" idx="12"/>
          </p:nvPr>
        </p:nvSpPr>
        <p:spPr/>
        <p:txBody>
          <a:bodyPr/>
          <a:lstStyle>
            <a:lvl1pPr>
              <a:defRPr/>
            </a:lvl1pPr>
          </a:lstStyle>
          <a:p>
            <a:pPr>
              <a:defRPr/>
            </a:pPr>
            <a:fld id="{B0820F97-FF06-4581-9DA4-2A6999DFDD4A}" type="slidenum">
              <a:rPr lang="en-ZA"/>
              <a:pPr>
                <a:defRPr/>
              </a:pPr>
              <a:t>‹#›</a:t>
            </a:fld>
            <a:endParaRPr lang="en-ZA" dirty="0"/>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n-ZA"/>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ZA"/>
          </a:p>
        </p:txBody>
      </p:sp>
      <p:sp>
        <p:nvSpPr>
          <p:cNvPr id="4" name="Date Placeholder 3"/>
          <p:cNvSpPr>
            <a:spLocks noGrp="1"/>
          </p:cNvSpPr>
          <p:nvPr>
            <p:ph type="dt" sz="half" idx="10"/>
          </p:nvPr>
        </p:nvSpPr>
        <p:spPr/>
        <p:txBody>
          <a:bodyPr/>
          <a:lstStyle>
            <a:lvl1pPr>
              <a:defRPr/>
            </a:lvl1pPr>
          </a:lstStyle>
          <a:p>
            <a:pPr>
              <a:defRPr/>
            </a:pPr>
            <a:endParaRPr lang="en-ZA" dirty="0"/>
          </a:p>
        </p:txBody>
      </p:sp>
      <p:sp>
        <p:nvSpPr>
          <p:cNvPr id="5" name="Footer Placeholder 4"/>
          <p:cNvSpPr>
            <a:spLocks noGrp="1"/>
          </p:cNvSpPr>
          <p:nvPr>
            <p:ph type="ftr" sz="quarter" idx="11"/>
          </p:nvPr>
        </p:nvSpPr>
        <p:spPr/>
        <p:txBody>
          <a:bodyPr/>
          <a:lstStyle>
            <a:lvl1pPr>
              <a:defRPr/>
            </a:lvl1pPr>
          </a:lstStyle>
          <a:p>
            <a:pPr>
              <a:defRPr/>
            </a:pPr>
            <a:endParaRPr lang="en-ZA" dirty="0"/>
          </a:p>
        </p:txBody>
      </p:sp>
      <p:sp>
        <p:nvSpPr>
          <p:cNvPr id="6" name="Slide Number Placeholder 5"/>
          <p:cNvSpPr>
            <a:spLocks noGrp="1"/>
          </p:cNvSpPr>
          <p:nvPr>
            <p:ph type="sldNum" sz="quarter" idx="12"/>
          </p:nvPr>
        </p:nvSpPr>
        <p:spPr/>
        <p:txBody>
          <a:bodyPr/>
          <a:lstStyle>
            <a:lvl1pPr>
              <a:defRPr/>
            </a:lvl1pPr>
          </a:lstStyle>
          <a:p>
            <a:pPr>
              <a:defRPr/>
            </a:pPr>
            <a:fld id="{6899015C-B02B-4F12-890C-22208D085126}" type="slidenum">
              <a:rPr lang="en-ZA"/>
              <a:pPr>
                <a:defRPr/>
              </a:pPr>
              <a:t>‹#›</a:t>
            </a:fld>
            <a:endParaRPr lang="en-ZA" dirty="0"/>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cSld name="Custom Layout">
    <p:spTree>
      <p:nvGrpSpPr>
        <p:cNvPr id="1" name=""/>
        <p:cNvGrpSpPr/>
        <p:nvPr/>
      </p:nvGrpSpPr>
      <p:grpSpPr>
        <a:xfrm>
          <a:off x="0" y="0"/>
          <a:ext cx="0" cy="0"/>
          <a:chOff x="0" y="0"/>
          <a:chExt cx="0" cy="0"/>
        </a:xfrm>
      </p:grpSpPr>
      <p:sp>
        <p:nvSpPr>
          <p:cNvPr id="2" name="Title 1"/>
          <p:cNvSpPr>
            <a:spLocks noGrp="1"/>
          </p:cNvSpPr>
          <p:nvPr>
            <p:ph type="title"/>
          </p:nvPr>
        </p:nvSpPr>
        <p:spPr>
          <a:xfrm>
            <a:off x="457200" y="277813"/>
            <a:ext cx="8224838" cy="1138237"/>
          </a:xfrm>
        </p:spPr>
        <p:txBody>
          <a:bodyPr/>
          <a:lstStyle>
            <a:lvl1pPr>
              <a:defRPr>
                <a:solidFill>
                  <a:schemeClr val="accent3">
                    <a:lumMod val="75000"/>
                  </a:schemeClr>
                </a:solidFill>
              </a:defRPr>
            </a:lvl1pPr>
          </a:lstStyle>
          <a:p>
            <a:r>
              <a:rPr lang="en-US" dirty="0" smtClean="0"/>
              <a:t>Click to edit Master title style</a:t>
            </a:r>
            <a:endParaRPr lang="en-ZA" dirty="0"/>
          </a:p>
        </p:txBody>
      </p:sp>
      <p:sp>
        <p:nvSpPr>
          <p:cNvPr id="3" name="Date Placeholder 2"/>
          <p:cNvSpPr>
            <a:spLocks noGrp="1"/>
          </p:cNvSpPr>
          <p:nvPr>
            <p:ph type="dt" idx="10"/>
          </p:nvPr>
        </p:nvSpPr>
        <p:spPr>
          <a:xfrm>
            <a:off x="457200" y="6278563"/>
            <a:ext cx="2128838" cy="452437"/>
          </a:xfrm>
        </p:spPr>
        <p:txBody>
          <a:bodyPr/>
          <a:lstStyle>
            <a:lvl1pPr>
              <a:defRPr/>
            </a:lvl1pPr>
          </a:lstStyle>
          <a:p>
            <a:pPr>
              <a:defRPr/>
            </a:pPr>
            <a:endParaRPr lang="en-US" dirty="0"/>
          </a:p>
        </p:txBody>
      </p:sp>
      <p:sp>
        <p:nvSpPr>
          <p:cNvPr id="4" name="Footer Placeholder 3"/>
          <p:cNvSpPr>
            <a:spLocks noGrp="1"/>
          </p:cNvSpPr>
          <p:nvPr>
            <p:ph type="ftr" idx="11"/>
          </p:nvPr>
        </p:nvSpPr>
        <p:spPr>
          <a:xfrm>
            <a:off x="3124200" y="6278563"/>
            <a:ext cx="2890838" cy="452437"/>
          </a:xfrm>
        </p:spPr>
        <p:txBody>
          <a:bodyPr/>
          <a:lstStyle>
            <a:lvl1pPr>
              <a:defRPr/>
            </a:lvl1pPr>
          </a:lstStyle>
          <a:p>
            <a:pPr>
              <a:defRPr/>
            </a:pPr>
            <a:endParaRPr lang="en-ZA" dirty="0"/>
          </a:p>
        </p:txBody>
      </p:sp>
      <p:sp>
        <p:nvSpPr>
          <p:cNvPr id="5" name="Slide Number Placeholder 4"/>
          <p:cNvSpPr>
            <a:spLocks noGrp="1"/>
          </p:cNvSpPr>
          <p:nvPr>
            <p:ph type="sldNum" idx="12"/>
          </p:nvPr>
        </p:nvSpPr>
        <p:spPr>
          <a:xfrm>
            <a:off x="6553200" y="6278563"/>
            <a:ext cx="2128838" cy="452437"/>
          </a:xfrm>
        </p:spPr>
        <p:txBody>
          <a:bodyPr/>
          <a:lstStyle>
            <a:lvl1pPr>
              <a:defRPr/>
            </a:lvl1pPr>
          </a:lstStyle>
          <a:p>
            <a:pPr>
              <a:defRPr/>
            </a:pPr>
            <a:fld id="{E81DA09B-A993-411C-A6BC-479434076786}" type="slidenum">
              <a:rPr lang="en-ZA"/>
              <a:pPr>
                <a:defRPr/>
              </a:pPr>
              <a:t>‹#›</a:t>
            </a:fld>
            <a:endParaRPr lang="en-ZA" dirty="0"/>
          </a:p>
        </p:txBody>
      </p:sp>
      <p:pic>
        <p:nvPicPr>
          <p:cNvPr id="7" name="Picture 6" descr="Chodesh Large.png"/>
          <p:cNvPicPr>
            <a:picLocks noChangeAspect="1"/>
          </p:cNvPicPr>
          <p:nvPr userDrawn="1"/>
        </p:nvPicPr>
        <p:blipFill>
          <a:blip r:embed="rId2" cstate="print"/>
          <a:stretch>
            <a:fillRect/>
          </a:stretch>
        </p:blipFill>
        <p:spPr>
          <a:xfrm>
            <a:off x="3071" y="5976664"/>
            <a:ext cx="1040537" cy="836712"/>
          </a:xfrm>
          <a:prstGeom prst="rect">
            <a:avLst/>
          </a:prstGeom>
        </p:spPr>
      </p:pic>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tx2">
            <a:lumMod val="20000"/>
            <a:lumOff val="80000"/>
          </a:schemeClr>
        </a:soli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a:effectLst>
            <a:glow rad="63500">
              <a:schemeClr val="accent5">
                <a:satMod val="175000"/>
                <a:alpha val="40000"/>
              </a:schemeClr>
            </a:glow>
          </a:effectLst>
        </p:spPr>
        <p:txBody>
          <a:bodyPr vert="horz" lIns="91440" tIns="45720" rIns="91440" bIns="45720" rtlCol="0" anchor="ctr">
            <a:normAutofit/>
            <a:scene3d>
              <a:camera prst="orthographicFront"/>
              <a:lightRig rig="glow" dir="tl">
                <a:rot lat="0" lon="0" rev="5400000"/>
              </a:lightRig>
            </a:scene3d>
            <a:sp3d contourW="12700">
              <a:bevelT w="25400" h="25400"/>
              <a:contourClr>
                <a:schemeClr val="accent6">
                  <a:shade val="73000"/>
                </a:schemeClr>
              </a:contourClr>
            </a:sp3d>
          </a:bodyPr>
          <a:lstStyle/>
          <a:p>
            <a:r>
              <a:rPr lang="en-US" dirty="0" smtClean="0"/>
              <a:t>Click to edit Master title style</a:t>
            </a:r>
            <a:endParaRPr lang="en-ZA" dirty="0"/>
          </a:p>
        </p:txBody>
      </p:sp>
      <p:sp>
        <p:nvSpPr>
          <p:cNvPr id="3" name="Text Placeholder 2"/>
          <p:cNvSpPr>
            <a:spLocks noGrp="1"/>
          </p:cNvSpPr>
          <p:nvPr>
            <p:ph type="body" idx="1"/>
          </p:nvPr>
        </p:nvSpPr>
        <p:spPr>
          <a:xfrm>
            <a:off x="467544" y="1600200"/>
            <a:ext cx="8219256" cy="5257800"/>
          </a:xfrm>
          <a:prstGeom prst="rect">
            <a:avLst/>
          </a:prstGeom>
          <a:effectLst>
            <a:glow rad="63500">
              <a:srgbClr val="FFFF00">
                <a:alpha val="40000"/>
              </a:srgbClr>
            </a:glow>
          </a:effectLst>
        </p:spPr>
        <p:txBody>
          <a:bodyPr vert="horz" lIns="91440" tIns="45720" rIns="91440" bIns="45720" rtlCol="0">
            <a:normAutofit/>
          </a:bodyPr>
          <a:lstStyle/>
          <a:p>
            <a:pPr lvl="0"/>
            <a:endParaRPr lang="en-ZA" dirty="0"/>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fontAlgn="auto">
              <a:spcBef>
                <a:spcPts val="0"/>
              </a:spcBef>
              <a:spcAft>
                <a:spcPts val="0"/>
              </a:spcAft>
              <a:defRPr sz="1200">
                <a:solidFill>
                  <a:schemeClr val="tx1">
                    <a:tint val="75000"/>
                  </a:schemeClr>
                </a:solidFill>
                <a:latin typeface="+mn-lt"/>
                <a:cs typeface="+mn-cs"/>
              </a:defRPr>
            </a:lvl1pPr>
          </a:lstStyle>
          <a:p>
            <a:pPr>
              <a:defRPr/>
            </a:pPr>
            <a:endParaRPr lang="en-ZA" dirty="0"/>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fontAlgn="auto">
              <a:spcBef>
                <a:spcPts val="0"/>
              </a:spcBef>
              <a:spcAft>
                <a:spcPts val="0"/>
              </a:spcAft>
              <a:defRPr sz="1200">
                <a:solidFill>
                  <a:schemeClr val="tx1">
                    <a:tint val="75000"/>
                  </a:schemeClr>
                </a:solidFill>
                <a:latin typeface="+mn-lt"/>
                <a:cs typeface="+mn-cs"/>
              </a:defRPr>
            </a:lvl1pPr>
          </a:lstStyle>
          <a:p>
            <a:pPr>
              <a:defRPr/>
            </a:pPr>
            <a:endParaRPr lang="en-ZA" dirty="0"/>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fontAlgn="auto">
              <a:spcBef>
                <a:spcPts val="0"/>
              </a:spcBef>
              <a:spcAft>
                <a:spcPts val="0"/>
              </a:spcAft>
              <a:defRPr sz="1200">
                <a:solidFill>
                  <a:schemeClr val="tx1">
                    <a:tint val="75000"/>
                  </a:schemeClr>
                </a:solidFill>
                <a:latin typeface="+mn-lt"/>
                <a:cs typeface="+mn-cs"/>
              </a:defRPr>
            </a:lvl1pPr>
          </a:lstStyle>
          <a:p>
            <a:pPr>
              <a:defRPr/>
            </a:pPr>
            <a:fld id="{330956C2-FAE5-46F6-8224-5223E47ED471}" type="slidenum">
              <a:rPr lang="en-ZA" smtClean="0"/>
              <a:pPr>
                <a:defRPr/>
              </a:pPr>
              <a:t>‹#›</a:t>
            </a:fld>
            <a:endParaRPr lang="en-ZA" dirty="0"/>
          </a:p>
        </p:txBody>
      </p:sp>
    </p:spTree>
  </p:cSld>
  <p:clrMap bg1="lt1" tx1="dk1" bg2="lt2" tx2="dk2" accent1="accent1" accent2="accent2" accent3="accent3" accent4="accent4" accent5="accent5" accent6="accent6" hlink="hlink" folHlink="folHlink"/>
  <p:sldLayoutIdLst>
    <p:sldLayoutId id="2147483688" r:id="rId1"/>
    <p:sldLayoutId id="2147483689" r:id="rId2"/>
    <p:sldLayoutId id="2147483690" r:id="rId3"/>
    <p:sldLayoutId id="2147483691" r:id="rId4"/>
    <p:sldLayoutId id="2147483692" r:id="rId5"/>
    <p:sldLayoutId id="2147483693" r:id="rId6"/>
    <p:sldLayoutId id="2147483694" r:id="rId7"/>
    <p:sldLayoutId id="2147483695" r:id="rId8"/>
    <p:sldLayoutId id="2147483696" r:id="rId9"/>
    <p:sldLayoutId id="2147483697" r:id="rId10"/>
    <p:sldLayoutId id="2147483698" r:id="rId11"/>
    <p:sldLayoutId id="2147483699" r:id="rId12"/>
  </p:sldLayoutIdLst>
  <p:timing>
    <p:tnLst>
      <p:par>
        <p:cTn id="1" dur="indefinite" restart="never" nodeType="tmRoot"/>
      </p:par>
    </p:tnLst>
  </p:timing>
  <p:hf hdr="0" ftr="0" dt="0"/>
  <p:txStyles>
    <p:titleStyle>
      <a:lvl1pPr algn="ctr" rtl="0" eaLnBrk="0" fontAlgn="base" hangingPunct="0">
        <a:spcBef>
          <a:spcPct val="0"/>
        </a:spcBef>
        <a:spcAft>
          <a:spcPct val="0"/>
        </a:spcAft>
        <a:defRPr sz="4400" b="1" kern="1200" cap="none" spc="0">
          <a:ln w="11430"/>
          <a:solidFill>
            <a:schemeClr val="accent4">
              <a:lumMod val="50000"/>
            </a:schemeClr>
          </a:solidFill>
          <a:effectLst>
            <a:outerShdw blurRad="80000" dist="40000" dir="5040000" algn="tl">
              <a:srgbClr val="000000">
                <a:alpha val="30000"/>
              </a:srgbClr>
            </a:outerShdw>
          </a:effectLst>
          <a:latin typeface="+mj-lt"/>
          <a:ea typeface="+mj-ea"/>
          <a:cs typeface="+mj-cs"/>
        </a:defRPr>
      </a:lvl1pPr>
      <a:lvl2pPr algn="ctr" rtl="0" eaLnBrk="0" fontAlgn="base" hangingPunct="0">
        <a:spcBef>
          <a:spcPct val="0"/>
        </a:spcBef>
        <a:spcAft>
          <a:spcPct val="0"/>
        </a:spcAft>
        <a:defRPr sz="4400" b="1">
          <a:solidFill>
            <a:schemeClr val="tx1"/>
          </a:solidFill>
          <a:latin typeface="Calibri" pitchFamily="34" charset="0"/>
        </a:defRPr>
      </a:lvl2pPr>
      <a:lvl3pPr algn="ctr" rtl="0" eaLnBrk="0" fontAlgn="base" hangingPunct="0">
        <a:spcBef>
          <a:spcPct val="0"/>
        </a:spcBef>
        <a:spcAft>
          <a:spcPct val="0"/>
        </a:spcAft>
        <a:defRPr sz="4400" b="1">
          <a:solidFill>
            <a:schemeClr val="tx1"/>
          </a:solidFill>
          <a:latin typeface="Calibri" pitchFamily="34" charset="0"/>
        </a:defRPr>
      </a:lvl3pPr>
      <a:lvl4pPr algn="ctr" rtl="0" eaLnBrk="0" fontAlgn="base" hangingPunct="0">
        <a:spcBef>
          <a:spcPct val="0"/>
        </a:spcBef>
        <a:spcAft>
          <a:spcPct val="0"/>
        </a:spcAft>
        <a:defRPr sz="4400" b="1">
          <a:solidFill>
            <a:schemeClr val="tx1"/>
          </a:solidFill>
          <a:latin typeface="Calibri" pitchFamily="34" charset="0"/>
        </a:defRPr>
      </a:lvl4pPr>
      <a:lvl5pPr algn="ctr" rtl="0" eaLnBrk="0" fontAlgn="base" hangingPunct="0">
        <a:spcBef>
          <a:spcPct val="0"/>
        </a:spcBef>
        <a:spcAft>
          <a:spcPct val="0"/>
        </a:spcAft>
        <a:defRPr sz="4400" b="1">
          <a:solidFill>
            <a:schemeClr val="tx1"/>
          </a:solidFill>
          <a:latin typeface="Calibri" pitchFamily="34" charset="0"/>
        </a:defRPr>
      </a:lvl5pPr>
      <a:lvl6pPr marL="457200" algn="ctr" rtl="0" fontAlgn="base">
        <a:spcBef>
          <a:spcPct val="0"/>
        </a:spcBef>
        <a:spcAft>
          <a:spcPct val="0"/>
        </a:spcAft>
        <a:defRPr sz="4400">
          <a:solidFill>
            <a:srgbClr val="75005F"/>
          </a:solidFill>
          <a:latin typeface="Calibri" pitchFamily="34" charset="0"/>
        </a:defRPr>
      </a:lvl6pPr>
      <a:lvl7pPr marL="914400" algn="ctr" rtl="0" fontAlgn="base">
        <a:spcBef>
          <a:spcPct val="0"/>
        </a:spcBef>
        <a:spcAft>
          <a:spcPct val="0"/>
        </a:spcAft>
        <a:defRPr sz="4400">
          <a:solidFill>
            <a:srgbClr val="75005F"/>
          </a:solidFill>
          <a:latin typeface="Calibri" pitchFamily="34" charset="0"/>
        </a:defRPr>
      </a:lvl7pPr>
      <a:lvl8pPr marL="1371600" algn="ctr" rtl="0" fontAlgn="base">
        <a:spcBef>
          <a:spcPct val="0"/>
        </a:spcBef>
        <a:spcAft>
          <a:spcPct val="0"/>
        </a:spcAft>
        <a:defRPr sz="4400">
          <a:solidFill>
            <a:srgbClr val="75005F"/>
          </a:solidFill>
          <a:latin typeface="Calibri" pitchFamily="34" charset="0"/>
        </a:defRPr>
      </a:lvl8pPr>
      <a:lvl9pPr marL="1828800" algn="ctr" rtl="0" fontAlgn="base">
        <a:spcBef>
          <a:spcPct val="0"/>
        </a:spcBef>
        <a:spcAft>
          <a:spcPct val="0"/>
        </a:spcAft>
        <a:defRPr sz="4400">
          <a:solidFill>
            <a:srgbClr val="75005F"/>
          </a:solidFill>
          <a:latin typeface="Calibri" pitchFamily="34" charset="0"/>
        </a:defRPr>
      </a:lvl9pPr>
    </p:titleStyle>
    <p:bodyStyle>
      <a:lvl1pPr marL="0" indent="0" algn="just" rtl="0" eaLnBrk="0" fontAlgn="base" hangingPunct="0">
        <a:spcBef>
          <a:spcPct val="20000"/>
        </a:spcBef>
        <a:spcAft>
          <a:spcPct val="0"/>
        </a:spcAft>
        <a:buFont typeface="Arial" charset="0"/>
        <a:buNone/>
        <a:defRPr sz="2400" b="0" kern="1200" cap="none" spc="0">
          <a:ln w="1905"/>
          <a:solidFill>
            <a:schemeClr val="accent4">
              <a:lumMod val="75000"/>
            </a:schemeClr>
          </a:solidFill>
          <a:effectLst>
            <a:innerShdw blurRad="69850" dist="43180" dir="5400000">
              <a:srgbClr val="000000">
                <a:alpha val="65000"/>
              </a:srgbClr>
            </a:innerShdw>
          </a:effectLst>
          <a:latin typeface="+mn-lt"/>
          <a:ea typeface="+mn-ea"/>
          <a:cs typeface="+mn-cs"/>
        </a:defRPr>
      </a:lvl1pPr>
      <a:lvl2pPr marL="0" indent="0" algn="just" rtl="0" eaLnBrk="0" fontAlgn="base" hangingPunct="0">
        <a:spcBef>
          <a:spcPct val="20000"/>
        </a:spcBef>
        <a:spcAft>
          <a:spcPct val="0"/>
        </a:spcAft>
        <a:buFont typeface="Arial" charset="0"/>
        <a:buNone/>
        <a:defRPr sz="2400" b="0" kern="1200" cap="none" spc="0">
          <a:ln w="1905"/>
          <a:solidFill>
            <a:schemeClr val="accent4">
              <a:lumMod val="75000"/>
            </a:schemeClr>
          </a:solidFill>
          <a:effectLst>
            <a:innerShdw blurRad="69850" dist="43180" dir="5400000">
              <a:srgbClr val="000000">
                <a:alpha val="65000"/>
              </a:srgbClr>
            </a:innerShdw>
          </a:effectLst>
          <a:latin typeface="+mn-lt"/>
          <a:ea typeface="+mn-ea"/>
          <a:cs typeface="+mn-cs"/>
        </a:defRPr>
      </a:lvl2pPr>
      <a:lvl3pPr marL="0" indent="0" algn="just" rtl="0" eaLnBrk="0" fontAlgn="base" hangingPunct="0">
        <a:spcBef>
          <a:spcPct val="20000"/>
        </a:spcBef>
        <a:spcAft>
          <a:spcPct val="0"/>
        </a:spcAft>
        <a:buFont typeface="Arial" charset="0"/>
        <a:buNone/>
        <a:defRPr sz="2400" b="0" kern="1200" cap="none" spc="0">
          <a:ln w="1905"/>
          <a:solidFill>
            <a:schemeClr val="accent4">
              <a:lumMod val="75000"/>
            </a:schemeClr>
          </a:solidFill>
          <a:effectLst>
            <a:innerShdw blurRad="69850" dist="43180" dir="5400000">
              <a:srgbClr val="000000">
                <a:alpha val="65000"/>
              </a:srgbClr>
            </a:innerShdw>
          </a:effectLst>
          <a:latin typeface="+mn-lt"/>
          <a:ea typeface="+mn-ea"/>
          <a:cs typeface="+mn-cs"/>
        </a:defRPr>
      </a:lvl3pPr>
      <a:lvl4pPr marL="0" indent="0" algn="just" rtl="0" eaLnBrk="0" fontAlgn="base" hangingPunct="0">
        <a:spcBef>
          <a:spcPct val="20000"/>
        </a:spcBef>
        <a:spcAft>
          <a:spcPct val="0"/>
        </a:spcAft>
        <a:buFont typeface="Arial" charset="0"/>
        <a:buNone/>
        <a:defRPr sz="2400" b="0" kern="1200" cap="none" spc="0">
          <a:ln w="1905"/>
          <a:solidFill>
            <a:schemeClr val="accent4">
              <a:lumMod val="75000"/>
            </a:schemeClr>
          </a:solidFill>
          <a:effectLst>
            <a:innerShdw blurRad="69850" dist="43180" dir="5400000">
              <a:srgbClr val="000000">
                <a:alpha val="65000"/>
              </a:srgbClr>
            </a:innerShdw>
          </a:effectLst>
          <a:latin typeface="+mn-lt"/>
          <a:ea typeface="+mn-ea"/>
          <a:cs typeface="+mn-cs"/>
        </a:defRPr>
      </a:lvl4pPr>
      <a:lvl5pPr marL="0" indent="0" algn="just" rtl="0" eaLnBrk="0" fontAlgn="base" hangingPunct="0">
        <a:spcBef>
          <a:spcPct val="20000"/>
        </a:spcBef>
        <a:spcAft>
          <a:spcPct val="0"/>
        </a:spcAft>
        <a:buFont typeface="Arial" pitchFamily="34" charset="0"/>
        <a:buNone/>
        <a:defRPr sz="2400" b="0" kern="1200" cap="none" spc="0">
          <a:ln w="1905"/>
          <a:solidFill>
            <a:schemeClr val="accent4">
              <a:lumMod val="75000"/>
            </a:schemeClr>
          </a:solidFill>
          <a:effectLst>
            <a:innerShdw blurRad="69850" dist="43180" dir="5400000">
              <a:srgbClr val="000000">
                <a:alpha val="65000"/>
              </a:srgbClr>
            </a:innerShdw>
          </a:effectLst>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2" Type="http://schemas.openxmlformats.org/officeDocument/2006/relationships/hyperlink" Target="http://www.sheepfoldgleanings.com/" TargetMode="Externa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1.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2.xml"/></Relationships>
</file>

<file path=ppt/slides/_rels/slide5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E:\389040_560666690622108_1545423389_n - Copy.jpg"/>
          <p:cNvPicPr>
            <a:picLocks noChangeAspect="1" noChangeArrowheads="1"/>
          </p:cNvPicPr>
          <p:nvPr/>
        </p:nvPicPr>
        <p:blipFill>
          <a:blip r:embed="rId3" cstate="print"/>
          <a:srcRect/>
          <a:stretch>
            <a:fillRect/>
          </a:stretch>
        </p:blipFill>
        <p:spPr bwMode="auto">
          <a:xfrm>
            <a:off x="0" y="0"/>
            <a:ext cx="9144000" cy="6858000"/>
          </a:xfrm>
          <a:prstGeom prst="rect">
            <a:avLst/>
          </a:prstGeom>
          <a:noFill/>
        </p:spPr>
      </p:pic>
      <p:sp>
        <p:nvSpPr>
          <p:cNvPr id="5" name="Slide Number Placeholder 4"/>
          <p:cNvSpPr>
            <a:spLocks noGrp="1"/>
          </p:cNvSpPr>
          <p:nvPr>
            <p:ph type="sldNum" idx="12"/>
          </p:nvPr>
        </p:nvSpPr>
        <p:spPr/>
        <p:txBody>
          <a:bodyPr/>
          <a:lstStyle/>
          <a:p>
            <a:pPr>
              <a:defRPr/>
            </a:pPr>
            <a:fld id="{E81DA09B-A993-411C-A6BC-479434076786}" type="slidenum">
              <a:rPr lang="en-ZA" smtClean="0"/>
              <a:pPr>
                <a:defRPr/>
              </a:pPr>
              <a:t>1</a:t>
            </a:fld>
            <a:endParaRPr lang="en-ZA" dirty="0"/>
          </a:p>
        </p:txBody>
      </p:sp>
      <p:pic>
        <p:nvPicPr>
          <p:cNvPr id="8" name="Picture 7" descr="Chodesh Large.png"/>
          <p:cNvPicPr>
            <a:picLocks noChangeAspect="1"/>
          </p:cNvPicPr>
          <p:nvPr/>
        </p:nvPicPr>
        <p:blipFill>
          <a:blip r:embed="rId4" cstate="print"/>
          <a:stretch>
            <a:fillRect/>
          </a:stretch>
        </p:blipFill>
        <p:spPr>
          <a:xfrm>
            <a:off x="1526365" y="260648"/>
            <a:ext cx="6358003" cy="5112568"/>
          </a:xfrm>
          <a:prstGeom prst="rect">
            <a:avLst/>
          </a:prstGeom>
        </p:spPr>
      </p:pic>
    </p:spTree>
  </p:cSld>
  <p:clrMapOvr>
    <a:masterClrMapping/>
  </p:clrMapOvr>
  <p:transition/>
  <p:timing>
    <p:tnLst>
      <p:par>
        <p:cTn id="1" dur="indefinite" restart="never" nodeType="tmRoot">
          <p:childTnLst>
            <p:seq concurrent="1" nextAc="seek">
              <p:cTn id="2" dur="indefinite" nodeType="mainSeq"/>
              <p:prevCondLst>
                <p:cond evt="onPrev" delay="0">
                  <p:tgtEl>
                    <p:sldTgt/>
                  </p:tgtEl>
                </p:cond>
              </p:prevCondLst>
              <p:nextCondLst>
                <p:cond evt="onNext" delay="0">
                  <p:tgtEl>
                    <p:sldTgt/>
                  </p:tgtEl>
                </p:cond>
              </p:nextCondLst>
            </p:seq>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p:txBody>
          <a:bodyPr/>
          <a:lstStyle/>
          <a:p>
            <a:r>
              <a:rPr lang="en-ZA" dirty="0" smtClean="0"/>
              <a:t>RECOGNITION</a:t>
            </a:r>
            <a:endParaRPr lang="en-ZA" dirty="0"/>
          </a:p>
        </p:txBody>
      </p:sp>
      <p:sp>
        <p:nvSpPr>
          <p:cNvPr id="5" name="Content Placeholder 4"/>
          <p:cNvSpPr>
            <a:spLocks noGrp="1"/>
          </p:cNvSpPr>
          <p:nvPr>
            <p:ph idx="1"/>
          </p:nvPr>
        </p:nvSpPr>
        <p:spPr/>
        <p:txBody>
          <a:bodyPr>
            <a:normAutofit fontScale="25000" lnSpcReduction="20000"/>
          </a:bodyPr>
          <a:lstStyle/>
          <a:p>
            <a:pPr algn="ctr">
              <a:lnSpc>
                <a:spcPts val="2200"/>
              </a:lnSpc>
            </a:pPr>
            <a:r>
              <a:rPr lang="en-ZA" sz="9600" b="1" dirty="0" smtClean="0"/>
              <a:t>THE MESSIANIC PROPHECY BIBLE PROJECT</a:t>
            </a:r>
          </a:p>
          <a:p>
            <a:pPr>
              <a:lnSpc>
                <a:spcPts val="2200"/>
              </a:lnSpc>
            </a:pPr>
            <a:r>
              <a:rPr lang="en-ZA" sz="9600" i="1" dirty="0" smtClean="0">
                <a:solidFill>
                  <a:srgbClr val="004821"/>
                </a:solidFill>
              </a:rPr>
              <a:t>http://www.messianicbible.com</a:t>
            </a:r>
          </a:p>
          <a:p>
            <a:pPr>
              <a:lnSpc>
                <a:spcPts val="2200"/>
              </a:lnSpc>
            </a:pPr>
            <a:endParaRPr lang="en-ZA" sz="9600" dirty="0" smtClean="0"/>
          </a:p>
          <a:p>
            <a:pPr algn="ctr">
              <a:lnSpc>
                <a:spcPts val="2200"/>
              </a:lnSpc>
            </a:pPr>
            <a:r>
              <a:rPr lang="en-ZA" sz="9600" b="1" dirty="0" smtClean="0"/>
              <a:t>HEAR O ISRAEL </a:t>
            </a:r>
          </a:p>
          <a:p>
            <a:pPr>
              <a:lnSpc>
                <a:spcPts val="2200"/>
              </a:lnSpc>
            </a:pPr>
            <a:r>
              <a:rPr lang="en-ZA" sz="9600" i="1" dirty="0" smtClean="0">
                <a:solidFill>
                  <a:srgbClr val="004821"/>
                </a:solidFill>
              </a:rPr>
              <a:t>www.hearoisrael.org</a:t>
            </a:r>
          </a:p>
          <a:p>
            <a:pPr>
              <a:lnSpc>
                <a:spcPts val="2200"/>
              </a:lnSpc>
            </a:pPr>
            <a:endParaRPr lang="en-ZA" sz="9600" dirty="0" smtClean="0"/>
          </a:p>
          <a:p>
            <a:pPr algn="ctr">
              <a:lnSpc>
                <a:spcPts val="2200"/>
              </a:lnSpc>
            </a:pPr>
            <a:r>
              <a:rPr lang="en-ZA" sz="9600" b="1" dirty="0" smtClean="0"/>
              <a:t>SHEEPFOLD GLEANINGS WRITTEN BY JULIE PARKER</a:t>
            </a:r>
            <a:endParaRPr lang="en-ZA" sz="9600" b="1" dirty="0" smtClean="0">
              <a:hlinkClick r:id="rId2"/>
            </a:endParaRPr>
          </a:p>
          <a:p>
            <a:pPr>
              <a:lnSpc>
                <a:spcPts val="2200"/>
              </a:lnSpc>
            </a:pPr>
            <a:r>
              <a:rPr lang="en-ZA" sz="9600" i="1" dirty="0" smtClean="0">
                <a:solidFill>
                  <a:srgbClr val="004821"/>
                </a:solidFill>
              </a:rPr>
              <a:t>www.sheepfoldgleanings.com</a:t>
            </a:r>
          </a:p>
          <a:p>
            <a:pPr>
              <a:lnSpc>
                <a:spcPts val="2200"/>
              </a:lnSpc>
            </a:pPr>
            <a:endParaRPr lang="en-ZA" sz="9600" dirty="0" smtClean="0"/>
          </a:p>
          <a:p>
            <a:pPr algn="ctr">
              <a:lnSpc>
                <a:spcPts val="2200"/>
              </a:lnSpc>
            </a:pPr>
            <a:r>
              <a:rPr lang="en-ZA" sz="9600" b="1" dirty="0" smtClean="0"/>
              <a:t>MESSIANIC ISRAEL ALLIANCE</a:t>
            </a:r>
          </a:p>
          <a:p>
            <a:pPr>
              <a:lnSpc>
                <a:spcPts val="2200"/>
              </a:lnSpc>
            </a:pPr>
            <a:r>
              <a:rPr lang="en-ZA" sz="9600" i="1" dirty="0" smtClean="0">
                <a:solidFill>
                  <a:srgbClr val="004821"/>
                </a:solidFill>
              </a:rPr>
              <a:t>http://www.messianicisrael.com</a:t>
            </a:r>
          </a:p>
          <a:p>
            <a:pPr>
              <a:lnSpc>
                <a:spcPts val="2200"/>
              </a:lnSpc>
            </a:pPr>
            <a:endParaRPr lang="en-ZA" sz="9600" dirty="0" smtClean="0"/>
          </a:p>
          <a:p>
            <a:pPr algn="ctr">
              <a:lnSpc>
                <a:spcPts val="2200"/>
              </a:lnSpc>
            </a:pPr>
            <a:r>
              <a:rPr lang="en-ZA" sz="9600" b="1" dirty="0" smtClean="0"/>
              <a:t>AZAMRA TORAH FOR OUR TIME – RABBI AVRAHAM GREENBAUM</a:t>
            </a:r>
          </a:p>
          <a:p>
            <a:pPr>
              <a:lnSpc>
                <a:spcPts val="2200"/>
              </a:lnSpc>
            </a:pPr>
            <a:r>
              <a:rPr lang="en-ZA" sz="9600" i="1" dirty="0" smtClean="0">
                <a:solidFill>
                  <a:srgbClr val="004821"/>
                </a:solidFill>
              </a:rPr>
              <a:t>http://www.azamra.org</a:t>
            </a:r>
          </a:p>
          <a:p>
            <a:pPr>
              <a:lnSpc>
                <a:spcPts val="2200"/>
              </a:lnSpc>
            </a:pPr>
            <a:endParaRPr lang="en-ZA" dirty="0"/>
          </a:p>
        </p:txBody>
      </p:sp>
      <p:sp>
        <p:nvSpPr>
          <p:cNvPr id="3" name="Slide Number Placeholder 2"/>
          <p:cNvSpPr>
            <a:spLocks noGrp="1"/>
          </p:cNvSpPr>
          <p:nvPr>
            <p:ph type="sldNum" sz="quarter" idx="12"/>
          </p:nvPr>
        </p:nvSpPr>
        <p:spPr/>
        <p:txBody>
          <a:bodyPr/>
          <a:lstStyle/>
          <a:p>
            <a:pPr>
              <a:defRPr/>
            </a:pPr>
            <a:fld id="{E81DA09B-A993-411C-A6BC-479434076786}" type="slidenum">
              <a:rPr lang="en-ZA" smtClean="0"/>
              <a:pPr>
                <a:defRPr/>
              </a:pPr>
              <a:t>2</a:t>
            </a:fld>
            <a:endParaRPr lang="en-ZA" dirty="0"/>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ctrTitle"/>
          </p:nvPr>
        </p:nvSpPr>
        <p:spPr>
          <a:xfrm>
            <a:off x="755576" y="0"/>
            <a:ext cx="7772400" cy="1470025"/>
          </a:xfrm>
        </p:spPr>
        <p:txBody>
          <a:bodyPr/>
          <a:lstStyle/>
          <a:p>
            <a:r>
              <a:rPr lang="en-US" dirty="0" smtClean="0"/>
              <a:t>NASO -“Take &amp; Elevate.”</a:t>
            </a:r>
            <a:endParaRPr lang="en-ZA" dirty="0"/>
          </a:p>
        </p:txBody>
      </p:sp>
      <p:sp>
        <p:nvSpPr>
          <p:cNvPr id="5" name="Subtitle 4"/>
          <p:cNvSpPr>
            <a:spLocks noGrp="1"/>
          </p:cNvSpPr>
          <p:nvPr>
            <p:ph type="subTitle" idx="1"/>
          </p:nvPr>
        </p:nvSpPr>
        <p:spPr>
          <a:xfrm>
            <a:off x="611560" y="5105400"/>
            <a:ext cx="7920880" cy="1752600"/>
          </a:xfrm>
        </p:spPr>
        <p:txBody>
          <a:bodyPr>
            <a:normAutofit fontScale="40000" lnSpcReduction="20000"/>
          </a:bodyPr>
          <a:lstStyle/>
          <a:p>
            <a:r>
              <a:rPr lang="en-US" sz="5100" b="1" dirty="0" smtClean="0"/>
              <a:t>TORAH: </a:t>
            </a:r>
            <a:r>
              <a:rPr lang="en-US" sz="5100" dirty="0" smtClean="0"/>
              <a:t>Numbers:  4:21 – 7:89</a:t>
            </a:r>
          </a:p>
          <a:p>
            <a:r>
              <a:rPr lang="en-ZA" sz="5100" b="1" dirty="0" smtClean="0"/>
              <a:t>HAFTARAH: </a:t>
            </a:r>
            <a:r>
              <a:rPr lang="en-ZA" sz="5100" dirty="0" smtClean="0"/>
              <a:t>Judges 13:2-25</a:t>
            </a:r>
          </a:p>
          <a:p>
            <a:r>
              <a:rPr lang="en-ZA" sz="5100" b="1" dirty="0" smtClean="0"/>
              <a:t>B’RIT HADASHAH: </a:t>
            </a:r>
            <a:r>
              <a:rPr lang="en-ZA" sz="5100" dirty="0" smtClean="0"/>
              <a:t>Acts 21:17 to 22:29, 23:20-24, John 7:53 to 8:11 </a:t>
            </a:r>
          </a:p>
          <a:p>
            <a:r>
              <a:rPr lang="en-ZA" sz="4000" i="1" dirty="0" smtClean="0">
                <a:solidFill>
                  <a:schemeClr val="accent6">
                    <a:lumMod val="50000"/>
                  </a:schemeClr>
                </a:solidFill>
              </a:rPr>
              <a:t>All references: The Scripture 1998+ unless otherwise noted</a:t>
            </a:r>
            <a:r>
              <a:rPr lang="en-ZA" sz="4000" dirty="0" smtClean="0"/>
              <a:t> </a:t>
            </a:r>
          </a:p>
          <a:p>
            <a:endParaRPr lang="en-ZA" sz="3800" dirty="0" smtClean="0"/>
          </a:p>
          <a:p>
            <a:r>
              <a:rPr lang="en-US" sz="3800" dirty="0" smtClean="0"/>
              <a:t>  </a:t>
            </a:r>
            <a:endParaRPr lang="en-ZA" sz="3800" dirty="0" smtClean="0"/>
          </a:p>
          <a:p>
            <a:endParaRPr lang="en-ZA" dirty="0"/>
          </a:p>
        </p:txBody>
      </p:sp>
      <p:pic>
        <p:nvPicPr>
          <p:cNvPr id="6" name="Picture 5" descr="Holding20up20the20Outstreached20Tor.jpg"/>
          <p:cNvPicPr>
            <a:picLocks noChangeAspect="1"/>
          </p:cNvPicPr>
          <p:nvPr/>
        </p:nvPicPr>
        <p:blipFill>
          <a:blip r:embed="rId2" cstate="print"/>
          <a:stretch>
            <a:fillRect/>
          </a:stretch>
        </p:blipFill>
        <p:spPr>
          <a:xfrm>
            <a:off x="3275856" y="1124744"/>
            <a:ext cx="2631926" cy="3828256"/>
          </a:xfrm>
          <a:prstGeom prst="rect">
            <a:avLst/>
          </a:prstGeom>
          <a:ln>
            <a:noFill/>
          </a:ln>
          <a:effectLst>
            <a:outerShdw blurRad="292100" dist="139700" dir="2700000" algn="tl" rotWithShape="0">
              <a:srgbClr val="333333">
                <a:alpha val="65000"/>
              </a:srgbClr>
            </a:outerShdw>
          </a:effectLst>
        </p:spPr>
      </p:pic>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ZA" dirty="0" smtClean="0"/>
              <a:t>PRASHAH</a:t>
            </a:r>
            <a:endParaRPr lang="en-ZA" dirty="0"/>
          </a:p>
        </p:txBody>
      </p:sp>
      <p:sp>
        <p:nvSpPr>
          <p:cNvPr id="3" name="Content Placeholder 2"/>
          <p:cNvSpPr>
            <a:spLocks noGrp="1"/>
          </p:cNvSpPr>
          <p:nvPr>
            <p:ph idx="1"/>
          </p:nvPr>
        </p:nvSpPr>
        <p:spPr>
          <a:xfrm>
            <a:off x="323528" y="1600200"/>
            <a:ext cx="8568952" cy="5257800"/>
          </a:xfrm>
        </p:spPr>
        <p:txBody>
          <a:bodyPr>
            <a:noAutofit/>
          </a:bodyPr>
          <a:lstStyle/>
          <a:p>
            <a:pPr algn="just"/>
            <a:r>
              <a:rPr lang="en-ZA" sz="2400" b="1" dirty="0" smtClean="0"/>
              <a:t>FACTS: </a:t>
            </a:r>
            <a:r>
              <a:rPr lang="en-ZA" sz="2400" b="0" dirty="0" smtClean="0"/>
              <a:t>With 176 verses, it is the longest portion in all the Torah. </a:t>
            </a:r>
          </a:p>
          <a:p>
            <a:pPr algn="ctr"/>
            <a:r>
              <a:rPr lang="en-ZA" sz="2400" i="1" dirty="0" smtClean="0">
                <a:solidFill>
                  <a:srgbClr val="C00000"/>
                </a:solidFill>
              </a:rPr>
              <a:t>Seven different messages IN ONE WORD - NASO</a:t>
            </a:r>
          </a:p>
          <a:p>
            <a:pPr marL="457200" indent="-457200" algn="just">
              <a:buFont typeface="+mj-lt"/>
              <a:buAutoNum type="arabicPeriod"/>
            </a:pPr>
            <a:r>
              <a:rPr lang="en-ZA" sz="2400" b="0" dirty="0" smtClean="0"/>
              <a:t>Finishes the census of the Levites;</a:t>
            </a:r>
          </a:p>
          <a:p>
            <a:pPr marL="457200" indent="-457200" algn="just">
              <a:buFont typeface="+mj-lt"/>
              <a:buAutoNum type="arabicPeriod"/>
            </a:pPr>
            <a:r>
              <a:rPr lang="en-ZA" sz="2400" b="0" dirty="0" err="1" smtClean="0"/>
              <a:t>Mishkan</a:t>
            </a:r>
            <a:r>
              <a:rPr lang="en-ZA" sz="2400" b="0" dirty="0" smtClean="0"/>
              <a:t> dedication gifts from the princes of the 12 tribes;</a:t>
            </a:r>
          </a:p>
          <a:p>
            <a:pPr marL="457200" indent="-457200" algn="just">
              <a:buFont typeface="+mj-lt"/>
              <a:buAutoNum type="arabicPeriod"/>
            </a:pPr>
            <a:r>
              <a:rPr lang="en-ZA" sz="2400" b="0" dirty="0" smtClean="0"/>
              <a:t>The cleaning of the camp</a:t>
            </a:r>
          </a:p>
          <a:p>
            <a:pPr marL="457200" indent="-457200" algn="just">
              <a:buFont typeface="+mj-lt"/>
              <a:buAutoNum type="arabicPeriod"/>
            </a:pPr>
            <a:r>
              <a:rPr lang="en-ZA" sz="2400" b="0" dirty="0" smtClean="0"/>
              <a:t>The </a:t>
            </a:r>
            <a:r>
              <a:rPr lang="en-ZA" sz="2400" b="0" dirty="0" err="1" smtClean="0"/>
              <a:t>Sotah</a:t>
            </a:r>
            <a:r>
              <a:rPr lang="en-ZA" sz="2400" b="0" dirty="0" smtClean="0"/>
              <a:t>, or wife suspected of adultery; </a:t>
            </a:r>
          </a:p>
          <a:p>
            <a:pPr marL="457200" indent="-457200" algn="just">
              <a:buFont typeface="+mj-lt"/>
              <a:buAutoNum type="arabicPeriod"/>
            </a:pPr>
            <a:r>
              <a:rPr lang="en-ZA" sz="2400" b="0" dirty="0" smtClean="0"/>
              <a:t>The </a:t>
            </a:r>
            <a:r>
              <a:rPr lang="en-ZA" sz="2400" b="0" dirty="0" err="1" smtClean="0"/>
              <a:t>Nazarite</a:t>
            </a:r>
            <a:r>
              <a:rPr lang="en-ZA" sz="2400" b="0" dirty="0" smtClean="0"/>
              <a:t> Vow; and </a:t>
            </a:r>
          </a:p>
          <a:p>
            <a:pPr marL="457200" indent="-457200" algn="just">
              <a:buFont typeface="+mj-lt"/>
              <a:buAutoNum type="arabicPeriod"/>
            </a:pPr>
            <a:r>
              <a:rPr lang="en-ZA" sz="2400" b="0" dirty="0" smtClean="0"/>
              <a:t>The Priestly Blessing. </a:t>
            </a:r>
          </a:p>
          <a:p>
            <a:pPr marL="457200" indent="-457200" algn="just">
              <a:buFont typeface="+mj-lt"/>
              <a:buAutoNum type="arabicPeriod"/>
            </a:pPr>
            <a:r>
              <a:rPr lang="en-ZA" sz="2400" b="0" dirty="0" smtClean="0"/>
              <a:t>Offerings by the 12 Tribes </a:t>
            </a:r>
          </a:p>
          <a:p>
            <a:pPr algn="just"/>
            <a:r>
              <a:rPr lang="en-ZA" sz="2400" b="0" dirty="0" smtClean="0"/>
              <a:t>Last weeks teaching </a:t>
            </a:r>
            <a:r>
              <a:rPr lang="en-ZA" sz="2400" b="0" dirty="0" err="1" smtClean="0"/>
              <a:t>B’midbar</a:t>
            </a:r>
            <a:r>
              <a:rPr lang="en-ZA" sz="2400" b="0" dirty="0" smtClean="0"/>
              <a:t> actually occurs well after the events took place in this teaching as documented in </a:t>
            </a:r>
            <a:r>
              <a:rPr lang="en-ZA" sz="2400" b="0" dirty="0" err="1" smtClean="0"/>
              <a:t>Parsha</a:t>
            </a:r>
            <a:r>
              <a:rPr lang="en-ZA" sz="2400" b="0" dirty="0" smtClean="0"/>
              <a:t> </a:t>
            </a:r>
            <a:r>
              <a:rPr lang="en-ZA" sz="2400" b="0" dirty="0" err="1" smtClean="0"/>
              <a:t>Be’HaAlotecha</a:t>
            </a:r>
            <a:r>
              <a:rPr lang="en-ZA" sz="2400" b="0" dirty="0" smtClean="0"/>
              <a:t> next weeks teaching. </a:t>
            </a:r>
            <a:endParaRPr lang="en-ZA" sz="2400" b="0" dirty="0"/>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ZA" dirty="0" smtClean="0"/>
              <a:t>NASO</a:t>
            </a:r>
            <a:endParaRPr lang="en-ZA" dirty="0"/>
          </a:p>
        </p:txBody>
      </p:sp>
      <p:sp>
        <p:nvSpPr>
          <p:cNvPr id="3" name="Content Placeholder 2"/>
          <p:cNvSpPr>
            <a:spLocks noGrp="1"/>
          </p:cNvSpPr>
          <p:nvPr>
            <p:ph idx="1"/>
          </p:nvPr>
        </p:nvSpPr>
        <p:spPr>
          <a:xfrm>
            <a:off x="457200" y="1600200"/>
            <a:ext cx="8229600" cy="5257800"/>
          </a:xfrm>
        </p:spPr>
        <p:txBody>
          <a:bodyPr>
            <a:noAutofit/>
          </a:bodyPr>
          <a:lstStyle/>
          <a:p>
            <a:pPr algn="just">
              <a:lnSpc>
                <a:spcPts val="2400"/>
              </a:lnSpc>
            </a:pPr>
            <a:r>
              <a:rPr lang="en-ZA" sz="2400" b="0" i="1" dirty="0" smtClean="0"/>
              <a:t>“</a:t>
            </a:r>
            <a:r>
              <a:rPr lang="en-ZA" sz="2400" b="0" i="1" dirty="0" err="1" smtClean="0"/>
              <a:t>Naso</a:t>
            </a:r>
            <a:r>
              <a:rPr lang="en-ZA" sz="2400" b="0" i="1" dirty="0" smtClean="0"/>
              <a:t>” </a:t>
            </a:r>
            <a:r>
              <a:rPr lang="en-ZA" sz="2400" b="0" dirty="0" smtClean="0"/>
              <a:t>means to </a:t>
            </a:r>
            <a:r>
              <a:rPr lang="en-ZA" sz="2400" b="0" i="1" dirty="0" smtClean="0"/>
              <a:t>“elevate”, </a:t>
            </a:r>
            <a:r>
              <a:rPr lang="en-ZA" sz="2400" b="0" dirty="0" smtClean="0"/>
              <a:t>to </a:t>
            </a:r>
            <a:r>
              <a:rPr lang="en-ZA" sz="2400" b="0" i="1" dirty="0" smtClean="0"/>
              <a:t>“lift up” </a:t>
            </a:r>
            <a:r>
              <a:rPr lang="en-ZA" sz="2400" b="0" dirty="0" smtClean="0"/>
              <a:t>and to </a:t>
            </a:r>
            <a:r>
              <a:rPr lang="en-ZA" sz="2400" b="0" i="1" dirty="0" smtClean="0"/>
              <a:t>“bear”. </a:t>
            </a:r>
            <a:r>
              <a:rPr lang="en-ZA" sz="2400" b="0" dirty="0" smtClean="0"/>
              <a:t>It also means</a:t>
            </a:r>
            <a:r>
              <a:rPr lang="en-ZA" sz="2400" b="0" i="1" dirty="0" smtClean="0"/>
              <a:t> “to forgive”. “</a:t>
            </a:r>
            <a:r>
              <a:rPr lang="en-ZA" sz="2400" b="0" i="1" dirty="0" err="1" smtClean="0"/>
              <a:t>Naso</a:t>
            </a:r>
            <a:r>
              <a:rPr lang="en-ZA" sz="2400" b="0" i="1" dirty="0" smtClean="0"/>
              <a:t>” </a:t>
            </a:r>
            <a:r>
              <a:rPr lang="en-ZA" sz="2400" b="0" dirty="0" smtClean="0"/>
              <a:t>is a verb; and depending on how it is used (past, present, future tense or personal, etc.) in Scripture, it can mean the </a:t>
            </a:r>
            <a:r>
              <a:rPr lang="en-ZA" sz="2400" b="0" i="1" dirty="0" smtClean="0"/>
              <a:t>“lifting”, “bearing” the “taking” or “forgiving” </a:t>
            </a:r>
            <a:r>
              <a:rPr lang="en-ZA" sz="2400" b="0" dirty="0" smtClean="0"/>
              <a:t>of a large variety of things. </a:t>
            </a:r>
          </a:p>
          <a:p>
            <a:pPr algn="just">
              <a:lnSpc>
                <a:spcPts val="2400"/>
              </a:lnSpc>
            </a:pPr>
            <a:r>
              <a:rPr lang="en-ZA" sz="2400" i="1" dirty="0" smtClean="0"/>
              <a:t>Example: </a:t>
            </a:r>
          </a:p>
          <a:p>
            <a:pPr marL="261938" indent="-261938">
              <a:buFont typeface="Arial" pitchFamily="34" charset="0"/>
              <a:buChar char="•"/>
            </a:pPr>
            <a:r>
              <a:rPr lang="en-ZA" i="1" dirty="0" smtClean="0">
                <a:solidFill>
                  <a:srgbClr val="004821"/>
                </a:solidFill>
              </a:rPr>
              <a:t>“And now, please forgive my sin only this once, and pray to </a:t>
            </a:r>
            <a:r>
              <a:rPr lang="he-IL" i="1" dirty="0" smtClean="0">
                <a:solidFill>
                  <a:srgbClr val="004821"/>
                </a:solidFill>
              </a:rPr>
              <a:t>יהוה</a:t>
            </a:r>
            <a:r>
              <a:rPr lang="en-ZA" i="1" dirty="0" smtClean="0">
                <a:solidFill>
                  <a:srgbClr val="004821"/>
                </a:solidFill>
              </a:rPr>
              <a:t> your Elohim, that He would only turn away this death from me.” </a:t>
            </a:r>
            <a:r>
              <a:rPr lang="en-US" b="1" i="1" dirty="0" smtClean="0">
                <a:solidFill>
                  <a:srgbClr val="004821"/>
                </a:solidFill>
              </a:rPr>
              <a:t>(Exodus 10:17)</a:t>
            </a:r>
          </a:p>
          <a:p>
            <a:pPr marL="261938" indent="-261938">
              <a:buFont typeface="Arial" pitchFamily="34" charset="0"/>
              <a:buChar char="•"/>
            </a:pPr>
            <a:r>
              <a:rPr lang="en-ZA" i="1" dirty="0" smtClean="0">
                <a:solidFill>
                  <a:srgbClr val="004821"/>
                </a:solidFill>
              </a:rPr>
              <a:t>‘You have seen what I did to the </a:t>
            </a:r>
            <a:r>
              <a:rPr lang="en-ZA" i="1" dirty="0" err="1" smtClean="0">
                <a:solidFill>
                  <a:srgbClr val="004821"/>
                </a:solidFill>
              </a:rPr>
              <a:t>Mitsrites</a:t>
            </a:r>
            <a:r>
              <a:rPr lang="en-ZA" i="1" dirty="0" smtClean="0">
                <a:solidFill>
                  <a:srgbClr val="004821"/>
                </a:solidFill>
              </a:rPr>
              <a:t>, and how I bore you on eagles’ wings and brought you to Myself. </a:t>
            </a:r>
            <a:r>
              <a:rPr lang="en-ZA" b="1" i="1" dirty="0" smtClean="0">
                <a:solidFill>
                  <a:srgbClr val="004821"/>
                </a:solidFill>
              </a:rPr>
              <a:t>(Exodus 19:4)</a:t>
            </a:r>
          </a:p>
          <a:p>
            <a:pPr marL="261938" indent="-261938">
              <a:buFont typeface="Arial" pitchFamily="34" charset="0"/>
              <a:buChar char="•"/>
            </a:pPr>
            <a:r>
              <a:rPr lang="en-ZA" i="1" dirty="0" smtClean="0">
                <a:solidFill>
                  <a:srgbClr val="004821"/>
                </a:solidFill>
              </a:rPr>
              <a:t>“You do not bring</a:t>
            </a:r>
            <a:r>
              <a:rPr lang="en-ZA" i="1" baseline="30000" dirty="0" smtClean="0">
                <a:solidFill>
                  <a:srgbClr val="004821"/>
                </a:solidFill>
              </a:rPr>
              <a:t>1</a:t>
            </a:r>
            <a:r>
              <a:rPr lang="en-ZA" i="1" dirty="0" smtClean="0">
                <a:solidFill>
                  <a:srgbClr val="004821"/>
                </a:solidFill>
              </a:rPr>
              <a:t> the Name of </a:t>
            </a:r>
            <a:r>
              <a:rPr lang="he-IL" i="1" dirty="0" smtClean="0">
                <a:solidFill>
                  <a:srgbClr val="004821"/>
                </a:solidFill>
              </a:rPr>
              <a:t>יהוה</a:t>
            </a:r>
            <a:r>
              <a:rPr lang="en-ZA" i="1" dirty="0" smtClean="0">
                <a:solidFill>
                  <a:srgbClr val="004821"/>
                </a:solidFill>
              </a:rPr>
              <a:t> your Elohim to naught, for </a:t>
            </a:r>
            <a:r>
              <a:rPr lang="he-IL" i="1" dirty="0" smtClean="0">
                <a:solidFill>
                  <a:srgbClr val="004821"/>
                </a:solidFill>
              </a:rPr>
              <a:t>יהוה</a:t>
            </a:r>
            <a:r>
              <a:rPr lang="en-ZA" i="1" dirty="0" smtClean="0">
                <a:solidFill>
                  <a:srgbClr val="004821"/>
                </a:solidFill>
              </a:rPr>
              <a:t> does not leave the one unpunished who brings His Name to naught. Footnote: </a:t>
            </a:r>
            <a:r>
              <a:rPr lang="en-ZA" i="1" baseline="30000" dirty="0" smtClean="0">
                <a:solidFill>
                  <a:srgbClr val="004821"/>
                </a:solidFill>
              </a:rPr>
              <a:t>1</a:t>
            </a:r>
            <a:r>
              <a:rPr lang="en-ZA" i="1" dirty="0" smtClean="0">
                <a:solidFill>
                  <a:srgbClr val="004821"/>
                </a:solidFill>
              </a:rPr>
              <a:t>Or lift up, or take. </a:t>
            </a:r>
            <a:r>
              <a:rPr lang="en-US" b="1" i="1" dirty="0" smtClean="0">
                <a:solidFill>
                  <a:srgbClr val="004821"/>
                </a:solidFill>
              </a:rPr>
              <a:t>(Exodus 20:7)</a:t>
            </a:r>
          </a:p>
          <a:p>
            <a:endParaRPr lang="en-US" dirty="0" smtClean="0"/>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ZA" dirty="0" smtClean="0"/>
              <a:t>LIFT UP HIS FACE</a:t>
            </a:r>
            <a:endParaRPr lang="en-ZA" dirty="0"/>
          </a:p>
        </p:txBody>
      </p:sp>
      <p:sp>
        <p:nvSpPr>
          <p:cNvPr id="3" name="Content Placeholder 2"/>
          <p:cNvSpPr>
            <a:spLocks noGrp="1"/>
          </p:cNvSpPr>
          <p:nvPr>
            <p:ph idx="1"/>
          </p:nvPr>
        </p:nvSpPr>
        <p:spPr/>
        <p:txBody>
          <a:bodyPr>
            <a:noAutofit/>
          </a:bodyPr>
          <a:lstStyle/>
          <a:p>
            <a:pPr>
              <a:lnSpc>
                <a:spcPts val="2400"/>
              </a:lnSpc>
            </a:pPr>
            <a:r>
              <a:rPr lang="en-ZA" sz="2400" b="0" i="1" dirty="0" smtClean="0"/>
              <a:t>“</a:t>
            </a:r>
            <a:r>
              <a:rPr lang="en-ZA" sz="2400" b="0" i="1" dirty="0" err="1" smtClean="0"/>
              <a:t>Aharonic</a:t>
            </a:r>
            <a:r>
              <a:rPr lang="en-ZA" sz="2400" b="0" i="1" dirty="0" smtClean="0"/>
              <a:t> Blessing” </a:t>
            </a:r>
            <a:r>
              <a:rPr lang="en-ZA" i="1" dirty="0" smtClean="0">
                <a:solidFill>
                  <a:srgbClr val="004821"/>
                </a:solidFill>
              </a:rPr>
              <a:t>And </a:t>
            </a:r>
            <a:r>
              <a:rPr lang="he-IL" i="1" dirty="0" smtClean="0">
                <a:solidFill>
                  <a:srgbClr val="004821"/>
                </a:solidFill>
              </a:rPr>
              <a:t>יהוה</a:t>
            </a:r>
            <a:r>
              <a:rPr lang="en-ZA" i="1" dirty="0" smtClean="0">
                <a:solidFill>
                  <a:srgbClr val="004821"/>
                </a:solidFill>
              </a:rPr>
              <a:t> spoke to </a:t>
            </a:r>
            <a:r>
              <a:rPr lang="en-ZA" i="1" dirty="0" err="1" smtClean="0">
                <a:solidFill>
                  <a:srgbClr val="004821"/>
                </a:solidFill>
              </a:rPr>
              <a:t>Mosheh</a:t>
            </a:r>
            <a:r>
              <a:rPr lang="en-ZA" i="1" dirty="0" smtClean="0">
                <a:solidFill>
                  <a:srgbClr val="004821"/>
                </a:solidFill>
              </a:rPr>
              <a:t>, saying, “Speak to </a:t>
            </a:r>
            <a:r>
              <a:rPr lang="en-ZA" i="1" dirty="0" err="1" smtClean="0">
                <a:solidFill>
                  <a:srgbClr val="004821"/>
                </a:solidFill>
              </a:rPr>
              <a:t>Aharon</a:t>
            </a:r>
            <a:r>
              <a:rPr lang="en-ZA" i="1" dirty="0" smtClean="0">
                <a:solidFill>
                  <a:srgbClr val="004821"/>
                </a:solidFill>
              </a:rPr>
              <a:t> and his sons, saying, ‘This is how you bless the children of </a:t>
            </a:r>
            <a:r>
              <a:rPr lang="en-ZA" i="1" dirty="0" err="1" smtClean="0">
                <a:solidFill>
                  <a:srgbClr val="004821"/>
                </a:solidFill>
              </a:rPr>
              <a:t>Yisra’ĕl</a:t>
            </a:r>
            <a:r>
              <a:rPr lang="en-ZA" i="1" dirty="0" smtClean="0">
                <a:solidFill>
                  <a:srgbClr val="004821"/>
                </a:solidFill>
              </a:rPr>
              <a:t>. Say to them: “</a:t>
            </a:r>
            <a:r>
              <a:rPr lang="he-IL" i="1" dirty="0" smtClean="0">
                <a:solidFill>
                  <a:srgbClr val="004821"/>
                </a:solidFill>
              </a:rPr>
              <a:t>יהוה</a:t>
            </a:r>
            <a:r>
              <a:rPr lang="en-ZA" i="1" dirty="0" smtClean="0">
                <a:solidFill>
                  <a:srgbClr val="004821"/>
                </a:solidFill>
              </a:rPr>
              <a:t> bless you and guard you; </a:t>
            </a:r>
            <a:r>
              <a:rPr lang="he-IL" i="1" dirty="0" smtClean="0">
                <a:solidFill>
                  <a:srgbClr val="004821"/>
                </a:solidFill>
              </a:rPr>
              <a:t>יהוה</a:t>
            </a:r>
            <a:r>
              <a:rPr lang="en-ZA" i="1" dirty="0" smtClean="0">
                <a:solidFill>
                  <a:srgbClr val="004821"/>
                </a:solidFill>
              </a:rPr>
              <a:t> make His face shine upon you, and show favour to you; </a:t>
            </a:r>
            <a:r>
              <a:rPr lang="he-IL" i="1" dirty="0" smtClean="0">
                <a:solidFill>
                  <a:srgbClr val="004821"/>
                </a:solidFill>
              </a:rPr>
              <a:t>יהוה</a:t>
            </a:r>
            <a:r>
              <a:rPr lang="en-ZA" i="1" dirty="0" smtClean="0">
                <a:solidFill>
                  <a:srgbClr val="004821"/>
                </a:solidFill>
              </a:rPr>
              <a:t> lift up His face upon you, and give you peace.” ’ Footnote: Verses 24 to 26 is the Priestly Blessing. “Thus they shall put My Name on the children of </a:t>
            </a:r>
            <a:r>
              <a:rPr lang="en-ZA" i="1" dirty="0" err="1" smtClean="0">
                <a:solidFill>
                  <a:srgbClr val="004821"/>
                </a:solidFill>
              </a:rPr>
              <a:t>Yisra’ĕl</a:t>
            </a:r>
            <a:r>
              <a:rPr lang="en-ZA" i="1" dirty="0" smtClean="0">
                <a:solidFill>
                  <a:srgbClr val="004821"/>
                </a:solidFill>
              </a:rPr>
              <a:t>, and I Myself shall bless them.” </a:t>
            </a:r>
            <a:r>
              <a:rPr lang="en-US" b="1" i="1" dirty="0" smtClean="0">
                <a:solidFill>
                  <a:srgbClr val="004821"/>
                </a:solidFill>
              </a:rPr>
              <a:t>(Numbers 6:22-27)</a:t>
            </a:r>
          </a:p>
          <a:p>
            <a:pPr>
              <a:lnSpc>
                <a:spcPts val="2400"/>
              </a:lnSpc>
            </a:pPr>
            <a:r>
              <a:rPr lang="en-ZA" sz="2400" b="0" dirty="0" smtClean="0"/>
              <a:t>Now, we use the words “</a:t>
            </a:r>
            <a:r>
              <a:rPr lang="en-ZA" sz="2400" b="0" i="1" dirty="0" err="1" smtClean="0"/>
              <a:t>Yesah</a:t>
            </a:r>
            <a:r>
              <a:rPr lang="en-ZA" sz="2400" b="0" i="1" dirty="0" smtClean="0"/>
              <a:t> </a:t>
            </a:r>
            <a:r>
              <a:rPr lang="he-IL" i="1" dirty="0" smtClean="0"/>
              <a:t>יהוה</a:t>
            </a:r>
            <a:r>
              <a:rPr lang="en-ZA" sz="2400" b="0" i="1" dirty="0" smtClean="0"/>
              <a:t>”, </a:t>
            </a:r>
            <a:r>
              <a:rPr lang="en-ZA" sz="2400" b="0" dirty="0" smtClean="0"/>
              <a:t>as the personal verb form (future tense), which means “</a:t>
            </a:r>
            <a:r>
              <a:rPr lang="en-ZA" sz="2400" b="0" i="1" dirty="0" smtClean="0"/>
              <a:t>You lift-up </a:t>
            </a:r>
            <a:r>
              <a:rPr lang="he-IL" i="1" dirty="0" smtClean="0"/>
              <a:t>יהוה</a:t>
            </a:r>
            <a:r>
              <a:rPr lang="en-ZA" sz="2400" b="0" i="1" dirty="0" smtClean="0"/>
              <a:t>” </a:t>
            </a:r>
            <a:r>
              <a:rPr lang="en-ZA" sz="2400" b="0" dirty="0" smtClean="0"/>
              <a:t>Your Face. To </a:t>
            </a:r>
            <a:r>
              <a:rPr lang="en-ZA" sz="2400" b="0" i="1" dirty="0" smtClean="0"/>
              <a:t>“lift </a:t>
            </a:r>
            <a:r>
              <a:rPr lang="en-ZA" sz="2400" b="0" i="1" dirty="0" err="1" smtClean="0"/>
              <a:t>one‟s</a:t>
            </a:r>
            <a:r>
              <a:rPr lang="en-ZA" sz="2400" b="0" i="1" dirty="0" smtClean="0"/>
              <a:t> face” </a:t>
            </a:r>
            <a:r>
              <a:rPr lang="en-ZA" sz="2400" b="0" dirty="0" smtClean="0"/>
              <a:t>is a Hebrew idiom meaning to </a:t>
            </a:r>
            <a:r>
              <a:rPr lang="en-ZA" sz="2400" b="0" i="1" dirty="0" smtClean="0"/>
              <a:t>“give special consideration” </a:t>
            </a:r>
            <a:r>
              <a:rPr lang="en-ZA" sz="2400" b="0" dirty="0" smtClean="0"/>
              <a:t>(as with leniency). </a:t>
            </a:r>
          </a:p>
          <a:p>
            <a:pPr algn="just">
              <a:lnSpc>
                <a:spcPts val="2400"/>
              </a:lnSpc>
              <a:buFont typeface="Arial" pitchFamily="34" charset="0"/>
              <a:buChar char="•"/>
            </a:pPr>
            <a:r>
              <a:rPr lang="en-ZA" sz="2400" b="0" dirty="0" smtClean="0"/>
              <a:t>The Torah admonishes a judge not to </a:t>
            </a:r>
            <a:r>
              <a:rPr lang="en-ZA" sz="2400" b="0" i="1" dirty="0" smtClean="0"/>
              <a:t>“lift up his face”</a:t>
            </a:r>
          </a:p>
          <a:p>
            <a:pPr>
              <a:lnSpc>
                <a:spcPts val="2400"/>
              </a:lnSpc>
              <a:buFont typeface="Arial" pitchFamily="34" charset="0"/>
              <a:buChar char="•"/>
            </a:pPr>
            <a:r>
              <a:rPr lang="en-ZA" sz="2400" b="0" dirty="0" smtClean="0"/>
              <a:t>But </a:t>
            </a:r>
            <a:r>
              <a:rPr lang="he-IL" dirty="0" smtClean="0"/>
              <a:t>יהוה</a:t>
            </a:r>
            <a:r>
              <a:rPr lang="en-ZA" sz="2400" b="0" dirty="0" smtClean="0"/>
              <a:t> lifts up His Face upon us (gives us special consideration); He will give us His Shalom and as the Priests put His Name (</a:t>
            </a:r>
            <a:r>
              <a:rPr lang="he-IL" i="1" dirty="0" smtClean="0"/>
              <a:t>יהוה</a:t>
            </a:r>
            <a:r>
              <a:rPr lang="en-ZA" sz="2400" b="0" dirty="0" smtClean="0"/>
              <a:t>) upon us, He will bless us</a:t>
            </a:r>
            <a:endParaRPr lang="en-ZA" sz="2400" b="0" dirty="0"/>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ZA" dirty="0" smtClean="0"/>
              <a:t>FORGIVENESS </a:t>
            </a:r>
            <a:endParaRPr lang="en-ZA" dirty="0"/>
          </a:p>
        </p:txBody>
      </p:sp>
      <p:sp>
        <p:nvSpPr>
          <p:cNvPr id="3" name="Content Placeholder 2"/>
          <p:cNvSpPr>
            <a:spLocks noGrp="1"/>
          </p:cNvSpPr>
          <p:nvPr>
            <p:ph idx="1"/>
          </p:nvPr>
        </p:nvSpPr>
        <p:spPr>
          <a:xfrm>
            <a:off x="457200" y="1600200"/>
            <a:ext cx="8229600" cy="5257800"/>
          </a:xfrm>
        </p:spPr>
        <p:txBody>
          <a:bodyPr>
            <a:noAutofit/>
          </a:bodyPr>
          <a:lstStyle/>
          <a:p>
            <a:pPr>
              <a:lnSpc>
                <a:spcPts val="2400"/>
              </a:lnSpc>
            </a:pPr>
            <a:r>
              <a:rPr lang="en-ZA" sz="2400" b="0" dirty="0" smtClean="0"/>
              <a:t>The letters in “</a:t>
            </a:r>
            <a:r>
              <a:rPr lang="en-ZA" sz="2400" b="0" i="1" dirty="0" err="1" smtClean="0"/>
              <a:t>naso</a:t>
            </a:r>
            <a:r>
              <a:rPr lang="en-ZA" sz="2400" b="0" i="1" dirty="0" smtClean="0"/>
              <a:t>”, “nun-sin-aleph”,</a:t>
            </a:r>
            <a:r>
              <a:rPr lang="en-ZA" sz="2400" b="0" dirty="0" smtClean="0"/>
              <a:t> gives you </a:t>
            </a:r>
            <a:r>
              <a:rPr lang="en-ZA" sz="2400" b="0" i="1" dirty="0" smtClean="0"/>
              <a:t>“the Heir to the Throne is El </a:t>
            </a:r>
            <a:r>
              <a:rPr lang="en-ZA" sz="2400" b="0" i="1" dirty="0" err="1" smtClean="0"/>
              <a:t>Shaddai‟s</a:t>
            </a:r>
            <a:r>
              <a:rPr lang="en-ZA" sz="2400" b="0" i="1" dirty="0" smtClean="0"/>
              <a:t> Strength”.</a:t>
            </a:r>
            <a:r>
              <a:rPr lang="en-ZA" sz="2400" b="0" dirty="0" smtClean="0"/>
              <a:t> Who is </a:t>
            </a:r>
            <a:r>
              <a:rPr lang="he-IL" dirty="0" smtClean="0"/>
              <a:t>יהוה</a:t>
            </a:r>
            <a:r>
              <a:rPr lang="en-ZA" sz="2400" b="0" dirty="0" smtClean="0"/>
              <a:t>’s “mighty” or </a:t>
            </a:r>
            <a:r>
              <a:rPr lang="en-ZA" sz="2400" b="0" i="1" dirty="0" smtClean="0"/>
              <a:t>“strong”</a:t>
            </a:r>
            <a:r>
              <a:rPr lang="en-ZA" sz="2400" b="0" dirty="0" smtClean="0"/>
              <a:t> Right Hand? </a:t>
            </a:r>
            <a:r>
              <a:rPr lang="he-IL" dirty="0" smtClean="0"/>
              <a:t>יהושע</a:t>
            </a:r>
            <a:r>
              <a:rPr lang="en-ZA" sz="2400" b="0" dirty="0" smtClean="0"/>
              <a:t>. And who is the One through Whom we have </a:t>
            </a:r>
            <a:r>
              <a:rPr lang="en-ZA" sz="2400" b="0" i="1" dirty="0" smtClean="0"/>
              <a:t>“forgiveness”?</a:t>
            </a:r>
            <a:r>
              <a:rPr lang="en-ZA" sz="2400" b="0" dirty="0" smtClean="0"/>
              <a:t> By Who’s </a:t>
            </a:r>
            <a:r>
              <a:rPr lang="en-ZA" sz="2400" b="0" i="1" dirty="0" smtClean="0"/>
              <a:t>“forbearance”? </a:t>
            </a:r>
            <a:r>
              <a:rPr lang="en-ZA" sz="2400" b="0" dirty="0" smtClean="0"/>
              <a:t>Who </a:t>
            </a:r>
            <a:r>
              <a:rPr lang="en-ZA" sz="2400" b="0" i="1" dirty="0" smtClean="0"/>
              <a:t>“lifts us up”? </a:t>
            </a:r>
          </a:p>
          <a:p>
            <a:pPr algn="ctr"/>
            <a:r>
              <a:rPr lang="en-ZA" i="1" dirty="0" smtClean="0">
                <a:solidFill>
                  <a:srgbClr val="004821"/>
                </a:solidFill>
              </a:rPr>
              <a:t>Humble yourselves in the sight of the Master, and He shall lift you up. </a:t>
            </a:r>
            <a:r>
              <a:rPr lang="en-ZA" b="1" i="1" dirty="0" smtClean="0">
                <a:solidFill>
                  <a:srgbClr val="004821"/>
                </a:solidFill>
              </a:rPr>
              <a:t>(James 4:10)</a:t>
            </a:r>
          </a:p>
          <a:p>
            <a:pPr>
              <a:lnSpc>
                <a:spcPts val="2400"/>
              </a:lnSpc>
            </a:pPr>
            <a:r>
              <a:rPr lang="en-ZA" sz="2400" b="0" dirty="0" smtClean="0"/>
              <a:t>The numeric value of the letters in </a:t>
            </a:r>
            <a:r>
              <a:rPr lang="en-ZA" sz="2400" b="0" i="1" dirty="0" smtClean="0"/>
              <a:t>“</a:t>
            </a:r>
            <a:r>
              <a:rPr lang="en-ZA" sz="2400" b="0" i="1" dirty="0" err="1" smtClean="0"/>
              <a:t>Naso</a:t>
            </a:r>
            <a:r>
              <a:rPr lang="en-ZA" sz="2400" b="0" i="1" dirty="0" smtClean="0"/>
              <a:t>” </a:t>
            </a:r>
            <a:r>
              <a:rPr lang="en-ZA" sz="2400" b="0" dirty="0" smtClean="0"/>
              <a:t>is 351, which equals </a:t>
            </a:r>
            <a:r>
              <a:rPr lang="en-ZA" sz="2400" b="0" i="1" dirty="0" smtClean="0"/>
              <a:t>“</a:t>
            </a:r>
            <a:r>
              <a:rPr lang="en-ZA" sz="2400" b="0" i="1" dirty="0" err="1" smtClean="0"/>
              <a:t>ma‟ish</a:t>
            </a:r>
            <a:r>
              <a:rPr lang="en-ZA" sz="2400" b="0" i="1" dirty="0" smtClean="0"/>
              <a:t>” or “out of man” </a:t>
            </a:r>
            <a:r>
              <a:rPr lang="en-ZA" sz="2400" b="0" dirty="0" smtClean="0"/>
              <a:t>and “</a:t>
            </a:r>
            <a:r>
              <a:rPr lang="en-ZA" sz="2400" b="0" i="1" dirty="0" err="1" smtClean="0"/>
              <a:t>b‟Ephraim</a:t>
            </a:r>
            <a:r>
              <a:rPr lang="en-ZA" sz="2400" b="0" i="1" dirty="0" smtClean="0"/>
              <a:t>” or “as Ephraim” </a:t>
            </a:r>
            <a:r>
              <a:rPr lang="en-ZA" sz="2400" b="0" dirty="0" smtClean="0"/>
              <a:t>and “</a:t>
            </a:r>
            <a:r>
              <a:rPr lang="en-ZA" sz="2400" b="0" i="1" dirty="0" err="1" smtClean="0"/>
              <a:t>ye‟asham</a:t>
            </a:r>
            <a:r>
              <a:rPr lang="en-ZA" sz="2400" b="0" i="1" dirty="0" smtClean="0"/>
              <a:t>” or “shall be guilty”. </a:t>
            </a:r>
            <a:r>
              <a:rPr lang="en-ZA" sz="2400" b="0" dirty="0" smtClean="0"/>
              <a:t>This is a further confirmation about </a:t>
            </a:r>
            <a:r>
              <a:rPr lang="he-IL" dirty="0" smtClean="0"/>
              <a:t>יהושע</a:t>
            </a:r>
            <a:r>
              <a:rPr lang="en-ZA" sz="2400" b="0" dirty="0" smtClean="0"/>
              <a:t>’s mission on earth 2,000 years ago; as the letters tell us, </a:t>
            </a:r>
            <a:r>
              <a:rPr lang="en-ZA" sz="2400" b="0" i="1" dirty="0" smtClean="0"/>
              <a:t>“Out of man, as Ephraim, He shall be guilty”. </a:t>
            </a:r>
            <a:r>
              <a:rPr lang="en-ZA" sz="2400" b="0" dirty="0" smtClean="0"/>
              <a:t>And, He indeed paid, with His life, to redeem us back, as His Bride. </a:t>
            </a:r>
          </a:p>
          <a:p>
            <a:pPr algn="just">
              <a:lnSpc>
                <a:spcPts val="2400"/>
              </a:lnSpc>
            </a:pPr>
            <a:r>
              <a:rPr lang="en-ZA" sz="2400" b="0" dirty="0" smtClean="0"/>
              <a:t>Now, it’s up to us to act like a faithful wife. That is why we find the story of the </a:t>
            </a:r>
            <a:r>
              <a:rPr lang="en-ZA" sz="2400" b="0" i="1" dirty="0" smtClean="0"/>
              <a:t>“</a:t>
            </a:r>
            <a:r>
              <a:rPr lang="en-ZA" sz="2400" b="0" i="1" dirty="0" err="1" smtClean="0"/>
              <a:t>Sotah</a:t>
            </a:r>
            <a:r>
              <a:rPr lang="en-ZA" sz="2400" b="0" i="1" dirty="0" smtClean="0"/>
              <a:t>” </a:t>
            </a:r>
            <a:r>
              <a:rPr lang="en-ZA" sz="2400" b="0" dirty="0" smtClean="0"/>
              <a:t>(or wife suspected of adultery by her husband) this week</a:t>
            </a:r>
            <a:r>
              <a:rPr lang="en-ZA" sz="2400" dirty="0" smtClean="0"/>
              <a:t>. </a:t>
            </a:r>
          </a:p>
          <a:p>
            <a:endParaRPr lang="en-US" dirty="0" smtClean="0"/>
          </a:p>
          <a:p>
            <a:pPr algn="just">
              <a:lnSpc>
                <a:spcPts val="2400"/>
              </a:lnSpc>
            </a:pPr>
            <a:endParaRPr lang="en-ZA" sz="2400" dirty="0"/>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ZA" dirty="0" smtClean="0"/>
              <a:t>TAKE (NASO) A CENSUS</a:t>
            </a:r>
            <a:endParaRPr lang="en-ZA" dirty="0"/>
          </a:p>
        </p:txBody>
      </p:sp>
      <p:sp>
        <p:nvSpPr>
          <p:cNvPr id="3" name="Content Placeholder 2"/>
          <p:cNvSpPr>
            <a:spLocks noGrp="1"/>
          </p:cNvSpPr>
          <p:nvPr>
            <p:ph idx="1"/>
          </p:nvPr>
        </p:nvSpPr>
        <p:spPr>
          <a:xfrm>
            <a:off x="457200" y="1600200"/>
            <a:ext cx="8229600" cy="5257800"/>
          </a:xfrm>
        </p:spPr>
        <p:txBody>
          <a:bodyPr>
            <a:normAutofit lnSpcReduction="10000"/>
          </a:bodyPr>
          <a:lstStyle/>
          <a:p>
            <a:pPr algn="ctr"/>
            <a:r>
              <a:rPr lang="en-ZA" i="1" dirty="0" smtClean="0">
                <a:solidFill>
                  <a:srgbClr val="004821"/>
                </a:solidFill>
              </a:rPr>
              <a:t>And </a:t>
            </a:r>
            <a:r>
              <a:rPr lang="he-IL" i="1" dirty="0" smtClean="0">
                <a:solidFill>
                  <a:srgbClr val="004821"/>
                </a:solidFill>
              </a:rPr>
              <a:t>יהוה</a:t>
            </a:r>
            <a:r>
              <a:rPr lang="en-ZA" i="1" dirty="0" smtClean="0">
                <a:solidFill>
                  <a:srgbClr val="004821"/>
                </a:solidFill>
              </a:rPr>
              <a:t> spoke to </a:t>
            </a:r>
            <a:r>
              <a:rPr lang="en-ZA" i="1" dirty="0" err="1" smtClean="0">
                <a:solidFill>
                  <a:srgbClr val="004821"/>
                </a:solidFill>
              </a:rPr>
              <a:t>Mosheh</a:t>
            </a:r>
            <a:r>
              <a:rPr lang="en-ZA" i="1" dirty="0" smtClean="0">
                <a:solidFill>
                  <a:srgbClr val="004821"/>
                </a:solidFill>
              </a:rPr>
              <a:t>, saying, “Take a census also of the sons of </a:t>
            </a:r>
            <a:r>
              <a:rPr lang="en-ZA" i="1" dirty="0" err="1" smtClean="0">
                <a:solidFill>
                  <a:srgbClr val="004821"/>
                </a:solidFill>
              </a:rPr>
              <a:t>Gĕreshon</a:t>
            </a:r>
            <a:r>
              <a:rPr lang="en-ZA" i="1" dirty="0" smtClean="0">
                <a:solidFill>
                  <a:srgbClr val="004821"/>
                </a:solidFill>
              </a:rPr>
              <a:t>, by their fathers’ house, by their clans. “Register them, from thirty years old and above, even to fifty years old, all who enter to perform the service, to do the service in the Tent of Meeting. </a:t>
            </a:r>
            <a:r>
              <a:rPr lang="en-US" b="1" i="1" dirty="0" smtClean="0">
                <a:solidFill>
                  <a:srgbClr val="004821"/>
                </a:solidFill>
              </a:rPr>
              <a:t>(Numbers 4:21-23)</a:t>
            </a:r>
          </a:p>
          <a:p>
            <a:pPr algn="just"/>
            <a:r>
              <a:rPr lang="en-ZA" sz="2400" b="0" dirty="0" smtClean="0"/>
              <a:t>The phrase, as </a:t>
            </a:r>
            <a:r>
              <a:rPr lang="en-ZA" sz="2400" b="0" dirty="0" err="1" smtClean="0"/>
              <a:t>well,implies</a:t>
            </a:r>
            <a:r>
              <a:rPr lang="en-ZA" sz="2400" b="0" dirty="0" smtClean="0"/>
              <a:t> that the </a:t>
            </a:r>
            <a:r>
              <a:rPr lang="en-ZA" sz="2400" b="0" dirty="0" err="1" smtClean="0"/>
              <a:t>Gershonite</a:t>
            </a:r>
            <a:r>
              <a:rPr lang="en-ZA" sz="2400" b="0" dirty="0" smtClean="0"/>
              <a:t> census is related to the </a:t>
            </a:r>
            <a:r>
              <a:rPr lang="en-ZA" sz="2400" b="0" dirty="0" err="1" smtClean="0"/>
              <a:t>Kohathite</a:t>
            </a:r>
            <a:r>
              <a:rPr lang="en-ZA" sz="2400" b="0" dirty="0" smtClean="0"/>
              <a:t> census described earlier [in </a:t>
            </a:r>
            <a:r>
              <a:rPr lang="en-ZA" sz="2400" b="0" dirty="0" err="1" smtClean="0"/>
              <a:t>B'midbar</a:t>
            </a:r>
            <a:r>
              <a:rPr lang="en-ZA" sz="2400" b="0" dirty="0" smtClean="0"/>
              <a:t>]. The </a:t>
            </a:r>
            <a:r>
              <a:rPr lang="en-ZA" sz="2400" b="0" dirty="0" err="1" smtClean="0"/>
              <a:t>Kohathites</a:t>
            </a:r>
            <a:r>
              <a:rPr lang="en-ZA" sz="2400" b="0" dirty="0" smtClean="0"/>
              <a:t> carried the most sacred parts of the Tabernacle, while the </a:t>
            </a:r>
            <a:r>
              <a:rPr lang="en-ZA" sz="2400" b="0" dirty="0" err="1" smtClean="0"/>
              <a:t>Gershonites</a:t>
            </a:r>
            <a:r>
              <a:rPr lang="en-ZA" sz="2400" b="0" dirty="0" smtClean="0"/>
              <a:t> carried the less sacred. By saying </a:t>
            </a:r>
            <a:r>
              <a:rPr lang="en-ZA" sz="2400" b="0" i="1" dirty="0" smtClean="0"/>
              <a:t>"as well", </a:t>
            </a:r>
            <a:r>
              <a:rPr lang="en-ZA" sz="2400" b="0" dirty="0" smtClean="0"/>
              <a:t>the Torah makes the point that both tasks are necessary for the Tabernacle and both should be done with equal joy. This is the implied message...the Torah responds that whether one can bear the exalted Ark or only hooks and curtains, every role is significant because each is a unique participant in the sacred service (R. Moshe Feinstein) [Chumash, Stone Edition, page 749.]</a:t>
            </a:r>
          </a:p>
          <a:p>
            <a:endParaRPr lang="en-ZA" sz="2400" b="0" dirty="0"/>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ZA" dirty="0" smtClean="0"/>
              <a:t>ROLE AND FUNCTION</a:t>
            </a:r>
            <a:endParaRPr lang="en-ZA" dirty="0"/>
          </a:p>
        </p:txBody>
      </p:sp>
      <p:sp>
        <p:nvSpPr>
          <p:cNvPr id="3" name="Content Placeholder 2"/>
          <p:cNvSpPr>
            <a:spLocks noGrp="1"/>
          </p:cNvSpPr>
          <p:nvPr>
            <p:ph idx="1"/>
          </p:nvPr>
        </p:nvSpPr>
        <p:spPr>
          <a:xfrm>
            <a:off x="457200" y="1600200"/>
            <a:ext cx="8229600" cy="5257800"/>
          </a:xfrm>
        </p:spPr>
        <p:txBody>
          <a:bodyPr>
            <a:noAutofit/>
          </a:bodyPr>
          <a:lstStyle/>
          <a:p>
            <a:pPr>
              <a:lnSpc>
                <a:spcPts val="2400"/>
              </a:lnSpc>
            </a:pPr>
            <a:r>
              <a:rPr lang="en-ZA" b="0" dirty="0" smtClean="0"/>
              <a:t>The </a:t>
            </a:r>
            <a:r>
              <a:rPr lang="en-ZA" b="0" dirty="0" err="1" smtClean="0"/>
              <a:t>Merarite</a:t>
            </a:r>
            <a:r>
              <a:rPr lang="en-ZA" b="0" dirty="0" smtClean="0"/>
              <a:t> clan was responsible for the framework and foundation of the Tabernacle. Today there are those whose main focus is laying a good foundation in the hearts of believers. </a:t>
            </a:r>
            <a:r>
              <a:rPr lang="en-ZA" dirty="0" smtClean="0"/>
              <a:t>For a day in Your courts Is better than a thousand </a:t>
            </a:r>
            <a:r>
              <a:rPr lang="en-ZA" i="1" dirty="0" smtClean="0"/>
              <a:t>days. </a:t>
            </a:r>
            <a:r>
              <a:rPr lang="en-ZA" i="1" dirty="0" smtClean="0">
                <a:solidFill>
                  <a:srgbClr val="004821"/>
                </a:solidFill>
              </a:rPr>
              <a:t>I have chosen rather to be a doorkeeper In the House of my Elohim, Than to dwell in the tents of the wrong. </a:t>
            </a:r>
            <a:r>
              <a:rPr lang="en-ZA" b="1" i="1" dirty="0" smtClean="0">
                <a:solidFill>
                  <a:srgbClr val="004821"/>
                </a:solidFill>
              </a:rPr>
              <a:t>(Psalms 84:10)</a:t>
            </a:r>
          </a:p>
          <a:p>
            <a:pPr marL="514350" indent="-514350">
              <a:lnSpc>
                <a:spcPts val="2400"/>
              </a:lnSpc>
              <a:buFont typeface="+mj-lt"/>
              <a:buAutoNum type="arabicPeriod"/>
            </a:pPr>
            <a:r>
              <a:rPr lang="en-ZA" b="0" dirty="0" smtClean="0"/>
              <a:t>The Tabernacle furniture was never seen by the Israelite community, as it was covered before being moved. </a:t>
            </a:r>
            <a:r>
              <a:rPr lang="en-ZA" i="1" dirty="0" smtClean="0"/>
              <a:t>(Numbers 4:5-14)</a:t>
            </a:r>
            <a:r>
              <a:rPr lang="en-ZA" b="0" i="1" dirty="0" smtClean="0"/>
              <a:t>. </a:t>
            </a:r>
            <a:r>
              <a:rPr lang="en-ZA" b="0" dirty="0" smtClean="0"/>
              <a:t>By faith the Twelve Tribes of Israel believed. Only in travel could they see the shadow of that which was in the Tabernacle. </a:t>
            </a:r>
            <a:r>
              <a:rPr lang="he-IL" i="1" dirty="0" smtClean="0">
                <a:solidFill>
                  <a:srgbClr val="004821"/>
                </a:solidFill>
              </a:rPr>
              <a:t>יהושע</a:t>
            </a:r>
            <a:r>
              <a:rPr lang="en-ZA" i="1" dirty="0" smtClean="0">
                <a:solidFill>
                  <a:srgbClr val="004821"/>
                </a:solidFill>
              </a:rPr>
              <a:t> said to him, “</a:t>
            </a:r>
            <a:r>
              <a:rPr lang="en-ZA" i="1" dirty="0" err="1" smtClean="0">
                <a:solidFill>
                  <a:srgbClr val="004821"/>
                </a:solidFill>
              </a:rPr>
              <a:t>T’oma</a:t>
            </a:r>
            <a:r>
              <a:rPr lang="en-ZA" i="1" dirty="0" smtClean="0">
                <a:solidFill>
                  <a:srgbClr val="004821"/>
                </a:solidFill>
              </a:rPr>
              <a:t>, because you have seen Me, you have believed. Blessed are those who have not seen and have believed.” </a:t>
            </a:r>
            <a:r>
              <a:rPr lang="en-US" b="1" i="1" dirty="0" smtClean="0">
                <a:solidFill>
                  <a:srgbClr val="004821"/>
                </a:solidFill>
              </a:rPr>
              <a:t>(John 20:29)</a:t>
            </a:r>
          </a:p>
          <a:p>
            <a:pPr marL="457200" indent="-457200" algn="just">
              <a:lnSpc>
                <a:spcPts val="2400"/>
              </a:lnSpc>
              <a:buFont typeface="+mj-lt"/>
              <a:buAutoNum type="arabicPeriod"/>
            </a:pPr>
            <a:r>
              <a:rPr lang="en-ZA" b="0" dirty="0" smtClean="0"/>
              <a:t>Second census only for the people 30 to 50. Indicating only mature, stable, strong people to carry the load of the tabernacle. </a:t>
            </a:r>
          </a:p>
          <a:p>
            <a:pPr>
              <a:lnSpc>
                <a:spcPts val="2400"/>
              </a:lnSpc>
            </a:pPr>
            <a:endParaRPr lang="en-ZA" b="0" dirty="0"/>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ZA" dirty="0" smtClean="0"/>
              <a:t>CLEANING OF THE CAMP</a:t>
            </a:r>
            <a:endParaRPr lang="en-ZA" dirty="0"/>
          </a:p>
        </p:txBody>
      </p:sp>
      <p:sp>
        <p:nvSpPr>
          <p:cNvPr id="3" name="Content Placeholder 2"/>
          <p:cNvSpPr>
            <a:spLocks noGrp="1"/>
          </p:cNvSpPr>
          <p:nvPr>
            <p:ph idx="1"/>
          </p:nvPr>
        </p:nvSpPr>
        <p:spPr>
          <a:xfrm>
            <a:off x="251520" y="1600200"/>
            <a:ext cx="8640960" cy="5257800"/>
          </a:xfrm>
        </p:spPr>
        <p:txBody>
          <a:bodyPr>
            <a:noAutofit/>
          </a:bodyPr>
          <a:lstStyle/>
          <a:p>
            <a:pPr algn="ctr">
              <a:lnSpc>
                <a:spcPts val="2100"/>
              </a:lnSpc>
            </a:pPr>
            <a:r>
              <a:rPr lang="en-ZA" i="1" dirty="0" smtClean="0">
                <a:solidFill>
                  <a:srgbClr val="004821"/>
                </a:solidFill>
              </a:rPr>
              <a:t>And </a:t>
            </a:r>
            <a:r>
              <a:rPr lang="he-IL" i="1" dirty="0" smtClean="0">
                <a:solidFill>
                  <a:srgbClr val="004821"/>
                </a:solidFill>
              </a:rPr>
              <a:t>יהוה</a:t>
            </a:r>
            <a:r>
              <a:rPr lang="en-ZA" i="1" dirty="0" smtClean="0">
                <a:solidFill>
                  <a:srgbClr val="004821"/>
                </a:solidFill>
              </a:rPr>
              <a:t> spoke to </a:t>
            </a:r>
            <a:r>
              <a:rPr lang="en-ZA" i="1" dirty="0" err="1" smtClean="0">
                <a:solidFill>
                  <a:srgbClr val="004821"/>
                </a:solidFill>
              </a:rPr>
              <a:t>Mosheh</a:t>
            </a:r>
            <a:r>
              <a:rPr lang="en-ZA" i="1" dirty="0" smtClean="0">
                <a:solidFill>
                  <a:srgbClr val="004821"/>
                </a:solidFill>
              </a:rPr>
              <a:t>, .., “Command the children of </a:t>
            </a:r>
            <a:r>
              <a:rPr lang="en-ZA" i="1" dirty="0" err="1" smtClean="0">
                <a:solidFill>
                  <a:srgbClr val="004821"/>
                </a:solidFill>
              </a:rPr>
              <a:t>Yisra’ĕl</a:t>
            </a:r>
            <a:r>
              <a:rPr lang="en-ZA" i="1" dirty="0" smtClean="0">
                <a:solidFill>
                  <a:srgbClr val="004821"/>
                </a:solidFill>
              </a:rPr>
              <a:t> to send out of the camp every leper, and everyone who has a discharge  and whoever becomes defiled for a being. </a:t>
            </a:r>
            <a:r>
              <a:rPr lang="en-US" b="1" i="1" dirty="0" smtClean="0">
                <a:solidFill>
                  <a:srgbClr val="004821"/>
                </a:solidFill>
              </a:rPr>
              <a:t>(Numbers 5:1-2)</a:t>
            </a:r>
          </a:p>
          <a:p>
            <a:pPr>
              <a:lnSpc>
                <a:spcPts val="2100"/>
              </a:lnSpc>
            </a:pPr>
            <a:r>
              <a:rPr lang="en-ZA" b="0" dirty="0" smtClean="0"/>
              <a:t>Chapter 5 begins with three categories of ritual impurities. We see them described on a physical and spiritual level. The affected person is contagious… physically and spiritually. It </a:t>
            </a:r>
            <a:r>
              <a:rPr lang="en-ZA" sz="2400" b="0" dirty="0" smtClean="0"/>
              <a:t>was first and foremost for the </a:t>
            </a:r>
            <a:r>
              <a:rPr lang="en-ZA" sz="2400" b="0" i="1" dirty="0" smtClean="0"/>
              <a:t>heart and attitude</a:t>
            </a:r>
            <a:r>
              <a:rPr lang="en-ZA" sz="2400" b="0" dirty="0" smtClean="0"/>
              <a:t> of the Israelites. If the heart was unclean, meaning not faithful to </a:t>
            </a:r>
            <a:r>
              <a:rPr lang="he-IL" dirty="0" smtClean="0"/>
              <a:t>יהוה</a:t>
            </a:r>
            <a:r>
              <a:rPr lang="en-ZA" sz="2400" b="0" dirty="0" smtClean="0"/>
              <a:t>, diseases of the </a:t>
            </a:r>
            <a:r>
              <a:rPr lang="en-ZA" sz="2400" b="0" i="1" dirty="0" smtClean="0"/>
              <a:t>flesh</a:t>
            </a:r>
            <a:r>
              <a:rPr lang="en-ZA" sz="2400" b="0" dirty="0" smtClean="0"/>
              <a:t> would show up. </a:t>
            </a:r>
            <a:endParaRPr lang="en-ZA" sz="2400" b="0" i="1" dirty="0" smtClean="0"/>
          </a:p>
          <a:p>
            <a:pPr marL="457200" indent="-457200">
              <a:lnSpc>
                <a:spcPts val="2100"/>
              </a:lnSpc>
              <a:buFont typeface="+mj-lt"/>
              <a:buAutoNum type="arabicPeriod"/>
            </a:pPr>
            <a:r>
              <a:rPr lang="he-IL" i="1" dirty="0" smtClean="0"/>
              <a:t>יהוה</a:t>
            </a:r>
            <a:r>
              <a:rPr lang="en-ZA" sz="2400" b="0" i="1" dirty="0" smtClean="0"/>
              <a:t> is holy</a:t>
            </a:r>
            <a:r>
              <a:rPr lang="en-ZA" sz="2400" b="0" dirty="0" smtClean="0"/>
              <a:t>. Sin is abominable in His sight, intentional or unavoidable, and must be removed (Jer.44:4; Hab. 1:13). </a:t>
            </a:r>
          </a:p>
          <a:p>
            <a:pPr marL="457200" indent="-457200">
              <a:lnSpc>
                <a:spcPts val="2100"/>
              </a:lnSpc>
              <a:buFont typeface="+mj-lt"/>
              <a:buAutoNum type="arabicPeriod"/>
            </a:pPr>
            <a:r>
              <a:rPr lang="en-ZA" sz="2400" b="0" i="1" dirty="0" smtClean="0"/>
              <a:t>Sin separates.</a:t>
            </a:r>
            <a:r>
              <a:rPr lang="en-ZA" sz="2400" b="0" dirty="0" smtClean="0"/>
              <a:t> </a:t>
            </a:r>
            <a:r>
              <a:rPr lang="en-ZA" dirty="0" smtClean="0"/>
              <a:t> </a:t>
            </a:r>
            <a:r>
              <a:rPr lang="en-ZA" i="1" dirty="0" smtClean="0">
                <a:solidFill>
                  <a:srgbClr val="004821"/>
                </a:solidFill>
              </a:rPr>
              <a:t>Therefore, “Come out from among them and be separate, says </a:t>
            </a:r>
            <a:r>
              <a:rPr lang="he-IL" i="1" dirty="0" smtClean="0">
                <a:solidFill>
                  <a:srgbClr val="004821"/>
                </a:solidFill>
              </a:rPr>
              <a:t>יהוה</a:t>
            </a:r>
            <a:r>
              <a:rPr lang="en-ZA" i="1" dirty="0" smtClean="0">
                <a:solidFill>
                  <a:srgbClr val="004821"/>
                </a:solidFill>
              </a:rPr>
              <a:t>, and do not touch what is unclean, and I shall receive you. </a:t>
            </a:r>
            <a:r>
              <a:rPr lang="en-US" b="1" i="1" dirty="0" smtClean="0">
                <a:solidFill>
                  <a:srgbClr val="004821"/>
                </a:solidFill>
              </a:rPr>
              <a:t>(2 Corinthians 6:17)</a:t>
            </a:r>
          </a:p>
          <a:p>
            <a:pPr>
              <a:lnSpc>
                <a:spcPts val="2100"/>
              </a:lnSpc>
            </a:pPr>
            <a:r>
              <a:rPr lang="en-ZA" b="0" dirty="0" smtClean="0"/>
              <a:t>However this places them in personal danger. </a:t>
            </a:r>
            <a:r>
              <a:rPr lang="en-ZA" i="1" dirty="0" smtClean="0">
                <a:solidFill>
                  <a:srgbClr val="004821"/>
                </a:solidFill>
              </a:rPr>
              <a:t>And it came to be, when the people were as complainers, it was evil in the ears of </a:t>
            </a:r>
            <a:r>
              <a:rPr lang="he-IL" i="1" dirty="0" smtClean="0">
                <a:solidFill>
                  <a:srgbClr val="004821"/>
                </a:solidFill>
              </a:rPr>
              <a:t>יהוה</a:t>
            </a:r>
            <a:r>
              <a:rPr lang="en-US" i="1" dirty="0" smtClean="0">
                <a:solidFill>
                  <a:srgbClr val="004821"/>
                </a:solidFill>
              </a:rPr>
              <a:t>. And </a:t>
            </a:r>
            <a:r>
              <a:rPr lang="he-IL" i="1" dirty="0" smtClean="0">
                <a:solidFill>
                  <a:srgbClr val="004821"/>
                </a:solidFill>
              </a:rPr>
              <a:t>יהוה</a:t>
            </a:r>
            <a:r>
              <a:rPr lang="en-ZA" i="1" dirty="0" smtClean="0">
                <a:solidFill>
                  <a:srgbClr val="004821"/>
                </a:solidFill>
              </a:rPr>
              <a:t> heard it, and His displeasure burned. And the fire of </a:t>
            </a:r>
            <a:r>
              <a:rPr lang="he-IL" i="1" dirty="0" smtClean="0">
                <a:solidFill>
                  <a:srgbClr val="004821"/>
                </a:solidFill>
              </a:rPr>
              <a:t>יהוה</a:t>
            </a:r>
            <a:r>
              <a:rPr lang="en-ZA" i="1" dirty="0" smtClean="0">
                <a:solidFill>
                  <a:srgbClr val="004821"/>
                </a:solidFill>
              </a:rPr>
              <a:t> burned among them, and consumed those in the outskirts of the camp.  </a:t>
            </a:r>
            <a:r>
              <a:rPr lang="en-US" b="1" i="1" dirty="0" smtClean="0">
                <a:solidFill>
                  <a:srgbClr val="004821"/>
                </a:solidFill>
              </a:rPr>
              <a:t>(Numbers 11:1)</a:t>
            </a:r>
          </a:p>
          <a:p>
            <a:endParaRPr lang="en-US" dirty="0" smtClean="0"/>
          </a:p>
          <a:p>
            <a:pPr>
              <a:lnSpc>
                <a:spcPts val="2100"/>
              </a:lnSpc>
            </a:pPr>
            <a:endParaRPr lang="en-ZA" sz="2400" b="0" i="1" dirty="0" smtClean="0">
              <a:solidFill>
                <a:srgbClr val="004821"/>
              </a:solidFill>
            </a:endParaRPr>
          </a:p>
          <a:p>
            <a:endParaRPr lang="en-ZA" sz="2400" dirty="0" smtClean="0"/>
          </a:p>
          <a:p>
            <a:pPr marL="457200" indent="-457200" algn="just">
              <a:buFont typeface="+mj-lt"/>
              <a:buAutoNum type="arabicPeriod"/>
            </a:pPr>
            <a:endParaRPr lang="en-ZA" sz="2400" b="0" i="1" dirty="0" smtClean="0"/>
          </a:p>
          <a:p>
            <a:endParaRPr lang="en-ZA" sz="2400" dirty="0" smtClean="0"/>
          </a:p>
          <a:p>
            <a:pPr marL="457200" indent="-457200" algn="just">
              <a:buFont typeface="+mj-lt"/>
              <a:buAutoNum type="arabicPeriod"/>
            </a:pPr>
            <a:endParaRPr lang="en-ZA" sz="2400" b="0" dirty="0"/>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ZA" dirty="0" smtClean="0"/>
              <a:t>PRICE OF FORGIVENESS</a:t>
            </a:r>
            <a:endParaRPr lang="en-ZA" dirty="0"/>
          </a:p>
        </p:txBody>
      </p:sp>
      <p:sp>
        <p:nvSpPr>
          <p:cNvPr id="3" name="Content Placeholder 2"/>
          <p:cNvSpPr>
            <a:spLocks noGrp="1"/>
          </p:cNvSpPr>
          <p:nvPr>
            <p:ph idx="1"/>
          </p:nvPr>
        </p:nvSpPr>
        <p:spPr>
          <a:xfrm>
            <a:off x="457200" y="1600200"/>
            <a:ext cx="8229600" cy="5257800"/>
          </a:xfrm>
        </p:spPr>
        <p:txBody>
          <a:bodyPr>
            <a:normAutofit fontScale="25000" lnSpcReduction="20000"/>
          </a:bodyPr>
          <a:lstStyle/>
          <a:p>
            <a:pPr algn="ctr"/>
            <a:r>
              <a:rPr lang="en-ZA" sz="9600" i="1" dirty="0" smtClean="0">
                <a:solidFill>
                  <a:srgbClr val="004821"/>
                </a:solidFill>
              </a:rPr>
              <a:t>If we confess our sins, He is trustworthy and righteous to forgive us the sins and cleanse us from all unrighteousness</a:t>
            </a:r>
            <a:r>
              <a:rPr lang="en-ZA" sz="9600" b="1" i="1" dirty="0" smtClean="0">
                <a:solidFill>
                  <a:srgbClr val="004821"/>
                </a:solidFill>
              </a:rPr>
              <a:t>. (1 John 1:9)</a:t>
            </a:r>
          </a:p>
          <a:p>
            <a:pPr algn="just"/>
            <a:r>
              <a:rPr lang="en-ZA" sz="9600" b="0" i="1" dirty="0" smtClean="0"/>
              <a:t>A</a:t>
            </a:r>
            <a:r>
              <a:rPr lang="en-ZA" sz="9600" b="0" dirty="0" smtClean="0"/>
              <a:t> vague, general confession is no better than an incomplete, remorseless, bored apology, such as: </a:t>
            </a:r>
            <a:r>
              <a:rPr lang="en-ZA" sz="9600" b="0" i="1" dirty="0" smtClean="0">
                <a:solidFill>
                  <a:srgbClr val="C00000"/>
                </a:solidFill>
              </a:rPr>
              <a:t>"</a:t>
            </a:r>
            <a:r>
              <a:rPr lang="en-ZA" sz="9600" b="0" i="1" dirty="0" err="1" smtClean="0">
                <a:solidFill>
                  <a:srgbClr val="C00000"/>
                </a:solidFill>
              </a:rPr>
              <a:t>Aaah</a:t>
            </a:r>
            <a:r>
              <a:rPr lang="en-ZA" sz="9600" b="0" i="1" dirty="0" smtClean="0">
                <a:solidFill>
                  <a:srgbClr val="C00000"/>
                </a:solidFill>
              </a:rPr>
              <a:t>...like, well, if I did something, or whatever it was, like, you know...well... I, like, </a:t>
            </a:r>
            <a:r>
              <a:rPr lang="en-ZA" sz="9600" b="0" i="1" dirty="0" err="1" smtClean="0">
                <a:solidFill>
                  <a:srgbClr val="C00000"/>
                </a:solidFill>
              </a:rPr>
              <a:t>aahh</a:t>
            </a:r>
            <a:r>
              <a:rPr lang="en-ZA" sz="9600" b="0" i="1" dirty="0" smtClean="0">
                <a:solidFill>
                  <a:srgbClr val="C00000"/>
                </a:solidFill>
              </a:rPr>
              <a:t>, apologize?"</a:t>
            </a:r>
            <a:r>
              <a:rPr lang="en-ZA" sz="9600" b="0" i="1" dirty="0" smtClean="0"/>
              <a:t> </a:t>
            </a:r>
            <a:r>
              <a:rPr lang="en-ZA" sz="9600" b="0" dirty="0" smtClean="0"/>
              <a:t>Confession must be sincere, particular, and heartfelt. When it is, we have</a:t>
            </a:r>
          </a:p>
          <a:p>
            <a:pPr marL="514350" indent="-514350" algn="just">
              <a:buAutoNum type="arabicParenBoth"/>
            </a:pPr>
            <a:r>
              <a:rPr lang="en-ZA" sz="9600" b="0" dirty="0" smtClean="0"/>
              <a:t>forgiveness of our sins--</a:t>
            </a:r>
            <a:r>
              <a:rPr lang="en-ZA" sz="9600" b="0" i="1" dirty="0" smtClean="0"/>
              <a:t>pardon</a:t>
            </a:r>
            <a:r>
              <a:rPr lang="en-ZA" sz="9600" b="0" dirty="0" smtClean="0"/>
              <a:t>, and </a:t>
            </a:r>
          </a:p>
          <a:p>
            <a:pPr marL="514350" indent="-514350" algn="just">
              <a:buAutoNum type="arabicParenBoth"/>
            </a:pPr>
            <a:r>
              <a:rPr lang="en-ZA" sz="9600" b="0" dirty="0" smtClean="0"/>
              <a:t>cleansing from our sins--</a:t>
            </a:r>
            <a:r>
              <a:rPr lang="en-ZA" sz="9600" b="0" i="1" dirty="0" smtClean="0"/>
              <a:t>purification</a:t>
            </a:r>
            <a:r>
              <a:rPr lang="en-ZA" sz="9600" b="0" dirty="0" smtClean="0"/>
              <a:t>. Thus, what is unclean in us is taken </a:t>
            </a:r>
            <a:r>
              <a:rPr lang="en-ZA" sz="9600" b="0" i="1" dirty="0" smtClean="0"/>
              <a:t>"outside the camp"</a:t>
            </a:r>
            <a:r>
              <a:rPr lang="en-ZA" sz="9600" b="0" dirty="0" smtClean="0"/>
              <a:t> and left there. Then, personal restoration and renewal can resume.</a:t>
            </a:r>
          </a:p>
          <a:p>
            <a:pPr algn="ctr"/>
            <a:r>
              <a:rPr lang="en-ZA" sz="9600" i="1" dirty="0" smtClean="0">
                <a:solidFill>
                  <a:srgbClr val="004821"/>
                </a:solidFill>
              </a:rPr>
              <a:t>..‘When a man or woman commits any sin that men commit in trespass against </a:t>
            </a:r>
            <a:r>
              <a:rPr lang="he-IL" sz="9600" i="1" dirty="0" smtClean="0">
                <a:solidFill>
                  <a:srgbClr val="004821"/>
                </a:solidFill>
              </a:rPr>
              <a:t>יהוה</a:t>
            </a:r>
            <a:r>
              <a:rPr lang="en-ZA" sz="9600" i="1" dirty="0" smtClean="0">
                <a:solidFill>
                  <a:srgbClr val="004821"/>
                </a:solidFill>
              </a:rPr>
              <a:t>, and that being is guilty, then they shall confess their sin which they have done. And he shall restore his guilt in its principal, plus one-fifth of it, and give it to whom he has been guilty. ..</a:t>
            </a:r>
            <a:r>
              <a:rPr lang="en-US" sz="9600" b="1" i="1" dirty="0" smtClean="0">
                <a:solidFill>
                  <a:srgbClr val="004821"/>
                </a:solidFill>
              </a:rPr>
              <a:t>(Numbers 5:5-10)</a:t>
            </a:r>
          </a:p>
          <a:p>
            <a:endParaRPr lang="en-US" sz="800" dirty="0" smtClean="0"/>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ZA" dirty="0" smtClean="0"/>
              <a:t>SINS THAT REMOVE</a:t>
            </a:r>
            <a:endParaRPr lang="en-ZA" dirty="0"/>
          </a:p>
        </p:txBody>
      </p:sp>
      <p:sp>
        <p:nvSpPr>
          <p:cNvPr id="3" name="Content Placeholder 2"/>
          <p:cNvSpPr>
            <a:spLocks noGrp="1"/>
          </p:cNvSpPr>
          <p:nvPr>
            <p:ph idx="1"/>
          </p:nvPr>
        </p:nvSpPr>
        <p:spPr>
          <a:xfrm>
            <a:off x="323528" y="1600200"/>
            <a:ext cx="8568952" cy="5257800"/>
          </a:xfrm>
        </p:spPr>
        <p:txBody>
          <a:bodyPr>
            <a:noAutofit/>
          </a:bodyPr>
          <a:lstStyle/>
          <a:p>
            <a:pPr algn="just">
              <a:lnSpc>
                <a:spcPts val="2500"/>
              </a:lnSpc>
            </a:pPr>
            <a:r>
              <a:rPr lang="en-ZA" sz="2400" b="0" dirty="0" smtClean="0"/>
              <a:t>Three sins rendered a person unclean and put them outside the camp: Touching a dead body, sexual immorality and a </a:t>
            </a:r>
            <a:r>
              <a:rPr lang="en-ZA" sz="2400" b="0" i="1" dirty="0" err="1" smtClean="0"/>
              <a:t>tzarat</a:t>
            </a:r>
            <a:r>
              <a:rPr lang="en-ZA" sz="2400" b="0" dirty="0" smtClean="0"/>
              <a:t> infection. This law applied to the one who spoke it, who heard or </a:t>
            </a:r>
            <a:r>
              <a:rPr lang="en-ZA" sz="2400" b="0" i="1" dirty="0" smtClean="0"/>
              <a:t>listened </a:t>
            </a:r>
            <a:r>
              <a:rPr lang="en-ZA" sz="2400" b="0" dirty="0" smtClean="0"/>
              <a:t>to it; both were found guilty because out of the mouth of two or three witnesses it was established.</a:t>
            </a:r>
          </a:p>
          <a:p>
            <a:pPr algn="ctr"/>
            <a:r>
              <a:rPr lang="en-ZA" i="1" dirty="0" smtClean="0">
                <a:solidFill>
                  <a:srgbClr val="004821"/>
                </a:solidFill>
              </a:rPr>
              <a:t>And this they said .. so that they might accuse Him. But </a:t>
            </a:r>
            <a:r>
              <a:rPr lang="he-IL" i="1" dirty="0" smtClean="0">
                <a:solidFill>
                  <a:srgbClr val="004821"/>
                </a:solidFill>
              </a:rPr>
              <a:t>יהושע</a:t>
            </a:r>
            <a:r>
              <a:rPr lang="en-ZA" i="1" dirty="0" smtClean="0">
                <a:solidFill>
                  <a:srgbClr val="004821"/>
                </a:solidFill>
              </a:rPr>
              <a:t>, bending down, wrote on the ground with the finger ... “He who is without sin among you, let him be the first to throw a stone at her.” And bending down again, He wrote on the ground. </a:t>
            </a:r>
            <a:r>
              <a:rPr lang="en-US" b="1" i="1" dirty="0" smtClean="0">
                <a:solidFill>
                  <a:srgbClr val="004821"/>
                </a:solidFill>
              </a:rPr>
              <a:t>(John 8:6-8)</a:t>
            </a:r>
          </a:p>
          <a:p>
            <a:pPr>
              <a:lnSpc>
                <a:spcPts val="2500"/>
              </a:lnSpc>
            </a:pPr>
            <a:r>
              <a:rPr lang="en-ZA" sz="2400" b="0" dirty="0" smtClean="0"/>
              <a:t>As the son of GOD he showed the authority of </a:t>
            </a:r>
            <a:r>
              <a:rPr lang="he-IL" dirty="0" smtClean="0"/>
              <a:t>יהוה</a:t>
            </a:r>
            <a:r>
              <a:rPr lang="en-ZA" sz="2400" b="0" dirty="0" smtClean="0"/>
              <a:t>. In this act He portrayed Himself to be </a:t>
            </a:r>
            <a:r>
              <a:rPr lang="en-ZA" sz="2400" b="0" i="1" dirty="0" smtClean="0"/>
              <a:t>the hand, the finger and the arm of </a:t>
            </a:r>
            <a:r>
              <a:rPr lang="he-IL" i="1" dirty="0" smtClean="0"/>
              <a:t> יהוה</a:t>
            </a:r>
            <a:r>
              <a:rPr lang="en-ZA" sz="2400" b="0" dirty="0" smtClean="0"/>
              <a:t>.</a:t>
            </a:r>
          </a:p>
          <a:p>
            <a:pPr algn="ctr"/>
            <a:r>
              <a:rPr lang="en-ZA" sz="2400" b="0" i="1" dirty="0" smtClean="0">
                <a:solidFill>
                  <a:srgbClr val="004821"/>
                </a:solidFill>
              </a:rPr>
              <a:t> </a:t>
            </a:r>
            <a:r>
              <a:rPr lang="en-ZA" i="1" dirty="0" smtClean="0">
                <a:solidFill>
                  <a:srgbClr val="004821"/>
                </a:solidFill>
              </a:rPr>
              <a:t>And there shall by no means enter into it whatever is unclean, neither anyone doing abomination and falsehood, but only those who are written in the Lamb’s Book of Life. </a:t>
            </a:r>
            <a:r>
              <a:rPr lang="en-ZA" b="1" i="1" dirty="0" smtClean="0">
                <a:solidFill>
                  <a:srgbClr val="004821"/>
                </a:solidFill>
              </a:rPr>
              <a:t>(Revelation 21:27)</a:t>
            </a:r>
          </a:p>
          <a:p>
            <a:endParaRPr lang="en-ZA" dirty="0" smtClean="0"/>
          </a:p>
          <a:p>
            <a:pPr algn="ctr">
              <a:lnSpc>
                <a:spcPts val="2500"/>
              </a:lnSpc>
            </a:pPr>
            <a:endParaRPr lang="en-ZA" sz="2400" b="0" dirty="0">
              <a:solidFill>
                <a:srgbClr val="004821"/>
              </a:solidFill>
            </a:endParaRPr>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ZA" dirty="0" smtClean="0"/>
              <a:t>TEST OF BITTER WATERS</a:t>
            </a:r>
            <a:endParaRPr lang="en-ZA" dirty="0"/>
          </a:p>
        </p:txBody>
      </p:sp>
      <p:sp>
        <p:nvSpPr>
          <p:cNvPr id="3" name="Content Placeholder 2"/>
          <p:cNvSpPr>
            <a:spLocks noGrp="1"/>
          </p:cNvSpPr>
          <p:nvPr>
            <p:ph idx="1"/>
          </p:nvPr>
        </p:nvSpPr>
        <p:spPr/>
        <p:txBody>
          <a:bodyPr>
            <a:noAutofit/>
          </a:bodyPr>
          <a:lstStyle/>
          <a:p>
            <a:pPr algn="ctr">
              <a:lnSpc>
                <a:spcPts val="2300"/>
              </a:lnSpc>
            </a:pPr>
            <a:r>
              <a:rPr lang="en-ZA" i="1" dirty="0" smtClean="0">
                <a:solidFill>
                  <a:srgbClr val="004821"/>
                </a:solidFill>
              </a:rPr>
              <a:t>And </a:t>
            </a:r>
            <a:r>
              <a:rPr lang="he-IL" i="1" dirty="0" smtClean="0">
                <a:solidFill>
                  <a:srgbClr val="004821"/>
                </a:solidFill>
              </a:rPr>
              <a:t>יהוה</a:t>
            </a:r>
            <a:r>
              <a:rPr lang="en-ZA" i="1" dirty="0" smtClean="0">
                <a:solidFill>
                  <a:srgbClr val="004821"/>
                </a:solidFill>
              </a:rPr>
              <a:t> spoke to </a:t>
            </a:r>
            <a:r>
              <a:rPr lang="en-ZA" i="1" dirty="0" err="1" smtClean="0">
                <a:solidFill>
                  <a:srgbClr val="004821"/>
                </a:solidFill>
              </a:rPr>
              <a:t>Mosheh</a:t>
            </a:r>
            <a:r>
              <a:rPr lang="en-ZA" i="1" dirty="0" smtClean="0">
                <a:solidFill>
                  <a:srgbClr val="004821"/>
                </a:solidFill>
              </a:rPr>
              <a:t>, saying ..‘ When any man’s wife turns aside and has committed a trespass against him .. and a spirit of jealousy comes upon him ... ‘And the priest shall bring her near, and shall make her stand before </a:t>
            </a:r>
            <a:r>
              <a:rPr lang="he-IL" i="1" dirty="0" smtClean="0">
                <a:solidFill>
                  <a:srgbClr val="004821"/>
                </a:solidFill>
              </a:rPr>
              <a:t>יהוה</a:t>
            </a:r>
            <a:r>
              <a:rPr lang="en-ZA" i="1" dirty="0" smtClean="0">
                <a:solidFill>
                  <a:srgbClr val="004821"/>
                </a:solidFill>
              </a:rPr>
              <a:t>. ‘And the priest shall take set-apart water in an earthen vessel, and take some of the dust that is on the floor .. , and afterward make the woman drink the water. ... if she has defiled herself ... her belly shall swell, and her thigh shall waste away, and the woman shall become a curse ...if the woman has not defiled herself, and is clean, .. she shall be clear and shall conceive children. ‘This is the Torah of jealousy, ...</a:t>
            </a:r>
          </a:p>
          <a:p>
            <a:pPr algn="ctr">
              <a:lnSpc>
                <a:spcPts val="2300"/>
              </a:lnSpc>
            </a:pPr>
            <a:r>
              <a:rPr lang="en-US" b="1" i="1" dirty="0" smtClean="0">
                <a:solidFill>
                  <a:srgbClr val="004821"/>
                </a:solidFill>
              </a:rPr>
              <a:t>(Numbers 5:11-29)</a:t>
            </a:r>
          </a:p>
          <a:p>
            <a:pPr>
              <a:lnSpc>
                <a:spcPts val="2300"/>
              </a:lnSpc>
            </a:pPr>
            <a:r>
              <a:rPr lang="en-ZA" sz="2400" b="0" dirty="0" smtClean="0"/>
              <a:t>Who is the adulterous wife today? Could </a:t>
            </a:r>
            <a:r>
              <a:rPr lang="he-IL" dirty="0" smtClean="0"/>
              <a:t>יהוה</a:t>
            </a:r>
            <a:r>
              <a:rPr lang="en-ZA" sz="2400" b="0" dirty="0" smtClean="0"/>
              <a:t> be talking about us? If we are in a betrothal relationship with </a:t>
            </a:r>
            <a:r>
              <a:rPr lang="he-IL" dirty="0" smtClean="0"/>
              <a:t>יהושע</a:t>
            </a:r>
            <a:r>
              <a:rPr lang="en-ZA" sz="2400" b="0" dirty="0" smtClean="0"/>
              <a:t>, what cup will we drink at our wedding? Will it be the cup of redemption or the cup of trembling from the Law of Jealousy? Will we be shown to be a faithful wife, obedient to our Bridegroom’s loving teaching and instructions or one who has been adulterous?</a:t>
            </a:r>
          </a:p>
          <a:p>
            <a:endParaRPr lang="en-ZA" sz="2400" dirty="0"/>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ZA" dirty="0" smtClean="0"/>
              <a:t>INSANITY</a:t>
            </a:r>
            <a:endParaRPr lang="en-ZA" dirty="0"/>
          </a:p>
        </p:txBody>
      </p:sp>
      <p:sp>
        <p:nvSpPr>
          <p:cNvPr id="3" name="Content Placeholder 2"/>
          <p:cNvSpPr>
            <a:spLocks noGrp="1"/>
          </p:cNvSpPr>
          <p:nvPr>
            <p:ph idx="1"/>
          </p:nvPr>
        </p:nvSpPr>
        <p:spPr/>
        <p:txBody>
          <a:bodyPr>
            <a:noAutofit/>
          </a:bodyPr>
          <a:lstStyle/>
          <a:p>
            <a:pPr algn="ctr">
              <a:lnSpc>
                <a:spcPts val="2100"/>
              </a:lnSpc>
            </a:pPr>
            <a:r>
              <a:rPr lang="en-ZA" i="1" dirty="0" smtClean="0">
                <a:solidFill>
                  <a:srgbClr val="004821"/>
                </a:solidFill>
              </a:rPr>
              <a:t>He who commits adultery with a woman lacks heart; He who does it destroys his own life. </a:t>
            </a:r>
            <a:r>
              <a:rPr lang="en-ZA" b="1" i="1" dirty="0" smtClean="0">
                <a:solidFill>
                  <a:srgbClr val="004821"/>
                </a:solidFill>
              </a:rPr>
              <a:t>(Proverbs 6:32)</a:t>
            </a:r>
          </a:p>
          <a:p>
            <a:pPr>
              <a:lnSpc>
                <a:spcPts val="2100"/>
              </a:lnSpc>
            </a:pPr>
            <a:r>
              <a:rPr lang="en-ZA" dirty="0" smtClean="0"/>
              <a:t>Rabbis teach: </a:t>
            </a:r>
            <a:r>
              <a:rPr lang="en-ZA" i="1" dirty="0" smtClean="0">
                <a:solidFill>
                  <a:srgbClr val="C00000"/>
                </a:solidFill>
              </a:rPr>
              <a:t>Adulterers do not commit adultery unless they are imbued with a spirit of insanity. Insanity can attributed to any sin and not just adultery; including idolatry.</a:t>
            </a:r>
            <a:r>
              <a:rPr lang="en-ZA" i="1" dirty="0" smtClean="0"/>
              <a:t>  </a:t>
            </a:r>
            <a:r>
              <a:rPr lang="en-ZA" dirty="0" smtClean="0"/>
              <a:t>Adultery is compared to idolatry in many instances within the </a:t>
            </a:r>
            <a:r>
              <a:rPr lang="en-ZA" dirty="0" err="1" smtClean="0"/>
              <a:t>Tanach</a:t>
            </a:r>
            <a:r>
              <a:rPr lang="en-ZA" dirty="0" smtClean="0"/>
              <a:t> </a:t>
            </a:r>
            <a:r>
              <a:rPr lang="en-ZA" dirty="0" err="1" smtClean="0"/>
              <a:t>eg</a:t>
            </a:r>
            <a:r>
              <a:rPr lang="en-ZA" dirty="0" smtClean="0"/>
              <a:t>.  </a:t>
            </a:r>
            <a:r>
              <a:rPr lang="en-ZA" i="1" dirty="0" smtClean="0"/>
              <a:t>The book of Hosea </a:t>
            </a:r>
            <a:r>
              <a:rPr lang="en-ZA" dirty="0" smtClean="0"/>
              <a:t>is a story of such a comparison. Ezekiel is also explicit also when he states:</a:t>
            </a:r>
          </a:p>
          <a:p>
            <a:pPr algn="ctr">
              <a:lnSpc>
                <a:spcPts val="2100"/>
              </a:lnSpc>
            </a:pPr>
            <a:r>
              <a:rPr lang="en-ZA" dirty="0" smtClean="0"/>
              <a:t> </a:t>
            </a:r>
            <a:r>
              <a:rPr lang="en-ZA" i="1" dirty="0" smtClean="0">
                <a:solidFill>
                  <a:srgbClr val="004821"/>
                </a:solidFill>
              </a:rPr>
              <a:t> “For they have committed adultery, and blood is on their hands. And they have committed adultery with their idols, and even offered their sons whom they bore to Me, passing them through the fire, to devour. </a:t>
            </a:r>
            <a:r>
              <a:rPr lang="en-ZA" b="1" i="1" dirty="0" smtClean="0">
                <a:solidFill>
                  <a:srgbClr val="004821"/>
                </a:solidFill>
              </a:rPr>
              <a:t>(Ezekiel 23:37)</a:t>
            </a:r>
          </a:p>
          <a:p>
            <a:pPr>
              <a:lnSpc>
                <a:spcPts val="2100"/>
              </a:lnSpc>
            </a:pPr>
            <a:r>
              <a:rPr lang="he-IL" dirty="0" smtClean="0"/>
              <a:t>יהושע</a:t>
            </a:r>
            <a:r>
              <a:rPr lang="en-ZA" dirty="0" smtClean="0"/>
              <a:t> when ask about marriages sanctity’ said this: </a:t>
            </a:r>
          </a:p>
          <a:p>
            <a:pPr algn="ctr">
              <a:lnSpc>
                <a:spcPts val="2100"/>
              </a:lnSpc>
            </a:pPr>
            <a:r>
              <a:rPr lang="en-ZA" i="1" dirty="0" smtClean="0">
                <a:solidFill>
                  <a:srgbClr val="004821"/>
                </a:solidFill>
              </a:rPr>
              <a:t>and said, ‘For this cause a man shall leave his father and mother and cleave to his wife, and the two shall become one flesh’? “So that they are no longer two, but one flesh. Therefore, what Elohim has joined together, let man not separate.” </a:t>
            </a:r>
            <a:r>
              <a:rPr lang="en-ZA" b="1" i="1" dirty="0" smtClean="0">
                <a:solidFill>
                  <a:srgbClr val="004821"/>
                </a:solidFill>
              </a:rPr>
              <a:t>(Matthew 19:5-6)</a:t>
            </a:r>
          </a:p>
          <a:p>
            <a:pPr>
              <a:lnSpc>
                <a:spcPts val="2100"/>
              </a:lnSpc>
            </a:pPr>
            <a:endParaRPr lang="en-ZA" dirty="0" smtClean="0"/>
          </a:p>
          <a:p>
            <a:pPr>
              <a:lnSpc>
                <a:spcPts val="2100"/>
              </a:lnSpc>
            </a:pPr>
            <a:endParaRPr lang="en-ZA" dirty="0"/>
          </a:p>
        </p:txBody>
      </p:sp>
      <p:sp>
        <p:nvSpPr>
          <p:cNvPr id="4" name="Slide Number Placeholder 3"/>
          <p:cNvSpPr>
            <a:spLocks noGrp="1"/>
          </p:cNvSpPr>
          <p:nvPr>
            <p:ph type="sldNum" sz="quarter" idx="12"/>
          </p:nvPr>
        </p:nvSpPr>
        <p:spPr/>
        <p:txBody>
          <a:bodyPr/>
          <a:lstStyle/>
          <a:p>
            <a:pPr>
              <a:defRPr/>
            </a:pPr>
            <a:fld id="{715B7D16-8FAD-4D2D-B977-107333E7495D}" type="slidenum">
              <a:rPr lang="en-ZA" smtClean="0"/>
              <a:pPr>
                <a:defRPr/>
              </a:pPr>
              <a:t>14</a:t>
            </a:fld>
            <a:endParaRPr lang="en-ZA" dirty="0"/>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ZA" smtClean="0"/>
              <a:t>ADULTERY</a:t>
            </a:r>
            <a:endParaRPr lang="en-ZA" dirty="0"/>
          </a:p>
        </p:txBody>
      </p:sp>
      <p:sp>
        <p:nvSpPr>
          <p:cNvPr id="3" name="Content Placeholder 2"/>
          <p:cNvSpPr>
            <a:spLocks noGrp="1"/>
          </p:cNvSpPr>
          <p:nvPr>
            <p:ph idx="1"/>
          </p:nvPr>
        </p:nvSpPr>
        <p:spPr/>
        <p:txBody>
          <a:bodyPr>
            <a:normAutofit/>
          </a:bodyPr>
          <a:lstStyle/>
          <a:p>
            <a:r>
              <a:rPr lang="en-ZA" dirty="0" smtClean="0"/>
              <a:t>Numbers 5:11-31 As Rabbi </a:t>
            </a:r>
            <a:r>
              <a:rPr lang="en-ZA" dirty="0" err="1" smtClean="0"/>
              <a:t>Avraham</a:t>
            </a:r>
            <a:r>
              <a:rPr lang="en-ZA" dirty="0" smtClean="0"/>
              <a:t> </a:t>
            </a:r>
            <a:r>
              <a:rPr lang="en-ZA" dirty="0" err="1" smtClean="0"/>
              <a:t>Greenbaum</a:t>
            </a:r>
            <a:r>
              <a:rPr lang="en-ZA" dirty="0" smtClean="0"/>
              <a:t> states; </a:t>
            </a:r>
            <a:r>
              <a:rPr lang="en-ZA" i="1" dirty="0" smtClean="0">
                <a:solidFill>
                  <a:srgbClr val="C00000"/>
                </a:solidFill>
              </a:rPr>
              <a:t>“At the very centre of the true Torah home is the love between husband and wife, which is the very foundation of the BINYAN -- the "building" or structure of the family. True love between husband and wife is very jealous: true love brooks no outsiders and third parties. The unity of husband and wife must be complete, face to face, without a trace of a shadow in between. It is hard even to speak of the purity of love between husband and wife in a world in which third parties are accepted as a normal part of life. It is this rampant immorality that breeds broken homes, broken hearts, children who grow up between one home and another, knowing little or nothing of family, roots and kinship.”</a:t>
            </a:r>
          </a:p>
          <a:p>
            <a:r>
              <a:rPr lang="en-ZA" dirty="0" smtClean="0"/>
              <a:t>Committing a trespass against our spouse is like committing a trespass against our </a:t>
            </a:r>
            <a:r>
              <a:rPr lang="he-IL" dirty="0" smtClean="0"/>
              <a:t>יהוה</a:t>
            </a:r>
            <a:r>
              <a:rPr lang="en-ZA" dirty="0" smtClean="0"/>
              <a:t>.  This is how David can say, </a:t>
            </a:r>
            <a:r>
              <a:rPr lang="en-ZA" i="1" dirty="0" smtClean="0"/>
              <a:t>“Against you alone have I sinned.”</a:t>
            </a:r>
          </a:p>
          <a:p>
            <a:endParaRPr lang="en-ZA" i="1" dirty="0" smtClean="0">
              <a:solidFill>
                <a:srgbClr val="C00000"/>
              </a:solidFill>
            </a:endParaRPr>
          </a:p>
        </p:txBody>
      </p:sp>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ZA" dirty="0" smtClean="0"/>
              <a:t>THE FUTURE</a:t>
            </a:r>
            <a:endParaRPr lang="en-ZA" dirty="0"/>
          </a:p>
        </p:txBody>
      </p:sp>
      <p:sp>
        <p:nvSpPr>
          <p:cNvPr id="3" name="Content Placeholder 2"/>
          <p:cNvSpPr>
            <a:spLocks noGrp="1"/>
          </p:cNvSpPr>
          <p:nvPr>
            <p:ph idx="1"/>
          </p:nvPr>
        </p:nvSpPr>
        <p:spPr>
          <a:xfrm>
            <a:off x="323528" y="1600200"/>
            <a:ext cx="8496944" cy="5257800"/>
          </a:xfrm>
        </p:spPr>
        <p:txBody>
          <a:bodyPr>
            <a:normAutofit fontScale="25000" lnSpcReduction="20000"/>
          </a:bodyPr>
          <a:lstStyle/>
          <a:p>
            <a:pPr>
              <a:lnSpc>
                <a:spcPts val="2000"/>
              </a:lnSpc>
            </a:pPr>
            <a:r>
              <a:rPr lang="en-ZA" sz="9600" b="0" dirty="0" smtClean="0"/>
              <a:t>Simple definition of the Scriptures</a:t>
            </a:r>
            <a:r>
              <a:rPr lang="en-ZA" sz="9600" b="0" dirty="0" smtClean="0">
                <a:solidFill>
                  <a:srgbClr val="C00000"/>
                </a:solidFill>
              </a:rPr>
              <a:t>: “</a:t>
            </a:r>
            <a:r>
              <a:rPr lang="en-ZA" sz="9600" b="0" i="1" dirty="0" smtClean="0">
                <a:solidFill>
                  <a:srgbClr val="C00000"/>
                </a:solidFill>
              </a:rPr>
              <a:t>in the Father’s house, the Son takes a bride”. </a:t>
            </a:r>
            <a:r>
              <a:rPr lang="en-ZA" sz="9600" b="0" dirty="0" smtClean="0"/>
              <a:t>So, in the end, we see this future reality:</a:t>
            </a:r>
          </a:p>
          <a:p>
            <a:pPr algn="ctr">
              <a:lnSpc>
                <a:spcPts val="2000"/>
              </a:lnSpc>
            </a:pPr>
            <a:r>
              <a:rPr lang="en-ZA" sz="9600" i="1" dirty="0" smtClean="0">
                <a:solidFill>
                  <a:srgbClr val="004821"/>
                </a:solidFill>
              </a:rPr>
              <a:t>And I saw a renewed heaven and a renewed earth, for the former heaven and the former earth had passed away, and the sea is no more. And I, </a:t>
            </a:r>
            <a:r>
              <a:rPr lang="en-ZA" sz="9600" i="1" dirty="0" err="1" smtClean="0">
                <a:solidFill>
                  <a:srgbClr val="004821"/>
                </a:solidFill>
              </a:rPr>
              <a:t>Yoḥanan</a:t>
            </a:r>
            <a:r>
              <a:rPr lang="en-ZA" sz="9600" i="1" dirty="0" smtClean="0">
                <a:solidFill>
                  <a:srgbClr val="004821"/>
                </a:solidFill>
              </a:rPr>
              <a:t>, saw the set-apart city, renewed </a:t>
            </a:r>
            <a:r>
              <a:rPr lang="en-ZA" sz="9600" i="1" dirty="0" err="1" smtClean="0">
                <a:solidFill>
                  <a:srgbClr val="004821"/>
                </a:solidFill>
              </a:rPr>
              <a:t>Yerushalayim</a:t>
            </a:r>
            <a:r>
              <a:rPr lang="en-ZA" sz="9600" i="1" dirty="0" smtClean="0">
                <a:solidFill>
                  <a:srgbClr val="004821"/>
                </a:solidFill>
              </a:rPr>
              <a:t>, coming down out of the heaven from Elohim, prepared as a bride adorned for her husband. And I heard a loud voice from the heaven saying, “See, the Booth of Elohim is with men, and He shall dwell with them, and they shall be His people, and Elohim Himself shall be with them and be their Elohim. </a:t>
            </a:r>
            <a:r>
              <a:rPr lang="en-ZA" sz="9600" b="1" i="1" dirty="0" smtClean="0">
                <a:solidFill>
                  <a:srgbClr val="004821"/>
                </a:solidFill>
              </a:rPr>
              <a:t>(Revelation 21:1-3)</a:t>
            </a:r>
          </a:p>
          <a:p>
            <a:pPr>
              <a:lnSpc>
                <a:spcPts val="2000"/>
              </a:lnSpc>
            </a:pPr>
            <a:r>
              <a:rPr lang="he-IL" sz="9600" dirty="0" smtClean="0"/>
              <a:t>יהוה</a:t>
            </a:r>
            <a:r>
              <a:rPr lang="en-ZA" sz="9600" b="0" dirty="0" smtClean="0"/>
              <a:t> is a jealous Elohim. Adultery is the spiritual picture of idolatry. And idolatry is putting ANYTHING in the place of your service to the Almighty. </a:t>
            </a:r>
            <a:r>
              <a:rPr lang="en-ZA" sz="9600" i="1" dirty="0" smtClean="0">
                <a:solidFill>
                  <a:srgbClr val="004821"/>
                </a:solidFill>
              </a:rPr>
              <a:t>“You do not make for yourself a carved image, or any likeness of that which is in the heavens above, or which is in the earth beneath, or which is in the waters under the earth, you do not bow down to them nor serve them. For I, </a:t>
            </a:r>
            <a:r>
              <a:rPr lang="he-IL" sz="9600" i="1" dirty="0" smtClean="0">
                <a:solidFill>
                  <a:srgbClr val="004821"/>
                </a:solidFill>
              </a:rPr>
              <a:t>יהוה</a:t>
            </a:r>
            <a:r>
              <a:rPr lang="en-ZA" sz="9600" i="1" dirty="0" smtClean="0">
                <a:solidFill>
                  <a:srgbClr val="004821"/>
                </a:solidFill>
              </a:rPr>
              <a:t> your Elohim am a jealous </a:t>
            </a:r>
            <a:r>
              <a:rPr lang="en-ZA" sz="9600" i="1" dirty="0" err="1" smtClean="0">
                <a:solidFill>
                  <a:srgbClr val="004821"/>
                </a:solidFill>
              </a:rPr>
              <a:t>Ěl</a:t>
            </a:r>
            <a:r>
              <a:rPr lang="en-ZA" sz="9600" i="1" dirty="0" smtClean="0">
                <a:solidFill>
                  <a:srgbClr val="004821"/>
                </a:solidFill>
              </a:rPr>
              <a:t>, visiting the crookedness of the fathers on the children to the third and fourth generations of those who hate Me, </a:t>
            </a:r>
            <a:r>
              <a:rPr lang="en-US" sz="9600" b="1" i="1" dirty="0" smtClean="0">
                <a:solidFill>
                  <a:srgbClr val="004821"/>
                </a:solidFill>
              </a:rPr>
              <a:t>(Exodus 20:4-5)</a:t>
            </a:r>
          </a:p>
          <a:p>
            <a:endParaRPr lang="en-US" sz="4400" dirty="0" smtClean="0"/>
          </a:p>
        </p:txBody>
      </p:sp>
      <p:sp>
        <p:nvSpPr>
          <p:cNvPr id="4" name="Slide Number Placeholder 3"/>
          <p:cNvSpPr>
            <a:spLocks noGrp="1"/>
          </p:cNvSpPr>
          <p:nvPr>
            <p:ph type="sldNum" sz="quarter" idx="12"/>
          </p:nvPr>
        </p:nvSpPr>
        <p:spPr/>
        <p:txBody>
          <a:bodyPr/>
          <a:lstStyle/>
          <a:p>
            <a:pPr>
              <a:defRPr/>
            </a:pPr>
            <a:fld id="{715B7D16-8FAD-4D2D-B977-107333E7495D}" type="slidenum">
              <a:rPr lang="en-ZA" smtClean="0"/>
              <a:pPr>
                <a:defRPr/>
              </a:pPr>
              <a:t>16</a:t>
            </a:fld>
            <a:endParaRPr lang="en-ZA" dirty="0"/>
          </a:p>
        </p:txBody>
      </p:sp>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ZA" dirty="0" smtClean="0"/>
              <a:t>RECEIVING SEED</a:t>
            </a:r>
            <a:endParaRPr lang="en-ZA" dirty="0"/>
          </a:p>
        </p:txBody>
      </p:sp>
      <p:sp>
        <p:nvSpPr>
          <p:cNvPr id="3" name="Content Placeholder 2"/>
          <p:cNvSpPr>
            <a:spLocks noGrp="1"/>
          </p:cNvSpPr>
          <p:nvPr>
            <p:ph idx="1"/>
          </p:nvPr>
        </p:nvSpPr>
        <p:spPr/>
        <p:txBody>
          <a:bodyPr>
            <a:noAutofit/>
          </a:bodyPr>
          <a:lstStyle/>
          <a:p>
            <a:pPr algn="ctr">
              <a:lnSpc>
                <a:spcPts val="2100"/>
              </a:lnSpc>
            </a:pPr>
            <a:r>
              <a:rPr lang="en-ZA" i="1" dirty="0" smtClean="0">
                <a:solidFill>
                  <a:srgbClr val="004821"/>
                </a:solidFill>
              </a:rPr>
              <a:t>.. ‘When any man’s wife turns aside and has committed a trespass against him, and a man has intercourse with her, ... she has defiled herself, and there was no witness against her, nor was she caught, </a:t>
            </a:r>
            <a:r>
              <a:rPr lang="en-ZA" b="1" i="1" dirty="0" smtClean="0">
                <a:solidFill>
                  <a:srgbClr val="004821"/>
                </a:solidFill>
              </a:rPr>
              <a:t>(Numbers 5:12-13)</a:t>
            </a:r>
          </a:p>
          <a:p>
            <a:pPr>
              <a:lnSpc>
                <a:spcPts val="2100"/>
              </a:lnSpc>
            </a:pPr>
            <a:r>
              <a:rPr lang="en-ZA" b="0" dirty="0" smtClean="0"/>
              <a:t>The Hebrew text sets it out as follows:</a:t>
            </a:r>
            <a:r>
              <a:rPr lang="en-ZA" b="0" i="1" dirty="0" smtClean="0"/>
              <a:t> </a:t>
            </a:r>
            <a:r>
              <a:rPr lang="en-ZA" b="0" i="1" dirty="0" smtClean="0">
                <a:solidFill>
                  <a:srgbClr val="C00000"/>
                </a:solidFill>
              </a:rPr>
              <a:t>'and a man lies with her with seed … </a:t>
            </a:r>
            <a:r>
              <a:rPr lang="en-ZA" b="0" dirty="0" smtClean="0"/>
              <a:t>the KJV says </a:t>
            </a:r>
            <a:r>
              <a:rPr lang="en-ZA" b="0" i="1" dirty="0" smtClean="0"/>
              <a:t>“lie with her carnally.”  </a:t>
            </a:r>
            <a:r>
              <a:rPr lang="en-ZA" b="0" dirty="0" smtClean="0"/>
              <a:t>The word carnal is either </a:t>
            </a:r>
            <a:r>
              <a:rPr lang="en-ZA" b="0" i="1" dirty="0" smtClean="0"/>
              <a:t>H7902 “</a:t>
            </a:r>
            <a:r>
              <a:rPr lang="en-ZA" b="0" i="1" dirty="0" err="1" smtClean="0"/>
              <a:t>sh</a:t>
            </a:r>
            <a:r>
              <a:rPr lang="en-ZA" b="0" i="1" baseline="30000" dirty="0" err="1" smtClean="0"/>
              <a:t>e</a:t>
            </a:r>
            <a:r>
              <a:rPr lang="en-ZA" b="0" i="1" dirty="0" err="1" smtClean="0"/>
              <a:t>kâbâh</a:t>
            </a:r>
            <a:r>
              <a:rPr lang="en-ZA" b="0" i="1" dirty="0" smtClean="0"/>
              <a:t>” a lying down (for the sexual act): carnally, copulation, lay, seed </a:t>
            </a:r>
            <a:r>
              <a:rPr lang="en-ZA" b="0" dirty="0" smtClean="0"/>
              <a:t>and </a:t>
            </a:r>
            <a:r>
              <a:rPr lang="en-ZA" b="0" i="1" dirty="0" smtClean="0"/>
              <a:t>H2233 “</a:t>
            </a:r>
            <a:r>
              <a:rPr lang="en-ZA" b="0" i="1" dirty="0" err="1" smtClean="0"/>
              <a:t>Zera</a:t>
            </a:r>
            <a:r>
              <a:rPr lang="en-ZA" b="0" i="1" dirty="0" smtClean="0"/>
              <a:t>” seed; figuratively fruit, plant, sowing time, posterity. </a:t>
            </a:r>
          </a:p>
          <a:p>
            <a:pPr>
              <a:lnSpc>
                <a:spcPts val="2100"/>
              </a:lnSpc>
            </a:pPr>
            <a:r>
              <a:rPr lang="en-ZA" b="0" dirty="0" smtClean="0"/>
              <a:t>What is not clear is that this unfaithful wife received from the man that she laid with was his “</a:t>
            </a:r>
            <a:r>
              <a:rPr lang="en-ZA" b="0" i="1" dirty="0" smtClean="0"/>
              <a:t>seed”. </a:t>
            </a:r>
            <a:r>
              <a:rPr lang="en-ZA" b="0" dirty="0" smtClean="0"/>
              <a:t>Seed is an important concept throughout the Bible. The good seed is the Word of the Almighty, the “</a:t>
            </a:r>
            <a:r>
              <a:rPr lang="en-ZA" b="0" i="1" dirty="0" smtClean="0"/>
              <a:t>other” </a:t>
            </a:r>
            <a:r>
              <a:rPr lang="en-ZA" b="0" dirty="0" smtClean="0"/>
              <a:t>seed is clearly seen in </a:t>
            </a:r>
            <a:r>
              <a:rPr lang="en-ZA" i="1" dirty="0" smtClean="0">
                <a:solidFill>
                  <a:srgbClr val="004821"/>
                </a:solidFill>
              </a:rPr>
              <a:t>Genesis 3:15:</a:t>
            </a:r>
            <a:r>
              <a:rPr lang="en-ZA" b="0" dirty="0" smtClean="0"/>
              <a:t> </a:t>
            </a:r>
            <a:r>
              <a:rPr lang="en-ZA" b="0" i="1" dirty="0" smtClean="0">
                <a:solidFill>
                  <a:srgbClr val="004821"/>
                </a:solidFill>
              </a:rPr>
              <a:t>I will put animosity between you and the woman, and between your descendant and her descendant; he will bruise your head, and you will bruise his heel.“ </a:t>
            </a:r>
            <a:r>
              <a:rPr lang="en-ZA" b="0" dirty="0" smtClean="0"/>
              <a:t>We also see the connection of bearing the seed: </a:t>
            </a:r>
            <a:r>
              <a:rPr lang="en-ZA" i="1" dirty="0" smtClean="0">
                <a:solidFill>
                  <a:srgbClr val="004821"/>
                </a:solidFill>
              </a:rPr>
              <a:t>‘But if the woman has not defiled herself, and is clean, then she shall be clear and shall conceive children. </a:t>
            </a:r>
            <a:r>
              <a:rPr lang="en-ZA" b="1" i="1" dirty="0" smtClean="0">
                <a:solidFill>
                  <a:srgbClr val="004821"/>
                </a:solidFill>
              </a:rPr>
              <a:t>(Numbers 5:28)</a:t>
            </a:r>
          </a:p>
          <a:p>
            <a:endParaRPr lang="en-ZA" dirty="0" smtClean="0"/>
          </a:p>
          <a:p>
            <a:pPr>
              <a:lnSpc>
                <a:spcPts val="2100"/>
              </a:lnSpc>
            </a:pPr>
            <a:endParaRPr lang="en-ZA" i="1" dirty="0" smtClean="0">
              <a:solidFill>
                <a:srgbClr val="004821"/>
              </a:solidFill>
            </a:endParaRPr>
          </a:p>
          <a:p>
            <a:endParaRPr lang="en-ZA" dirty="0" smtClean="0"/>
          </a:p>
          <a:p>
            <a:pPr>
              <a:lnSpc>
                <a:spcPts val="2100"/>
              </a:lnSpc>
            </a:pPr>
            <a:endParaRPr lang="en-ZA" b="0" i="1" dirty="0" smtClean="0"/>
          </a:p>
        </p:txBody>
      </p:sp>
      <p:sp>
        <p:nvSpPr>
          <p:cNvPr id="4" name="Slide Number Placeholder 3"/>
          <p:cNvSpPr>
            <a:spLocks noGrp="1"/>
          </p:cNvSpPr>
          <p:nvPr>
            <p:ph type="sldNum" sz="quarter" idx="12"/>
          </p:nvPr>
        </p:nvSpPr>
        <p:spPr/>
        <p:txBody>
          <a:bodyPr/>
          <a:lstStyle/>
          <a:p>
            <a:pPr>
              <a:defRPr/>
            </a:pPr>
            <a:fld id="{715B7D16-8FAD-4D2D-B977-107333E7495D}" type="slidenum">
              <a:rPr lang="en-ZA" smtClean="0"/>
              <a:pPr>
                <a:defRPr/>
              </a:pPr>
              <a:t>17</a:t>
            </a:fld>
            <a:endParaRPr lang="en-ZA" dirty="0"/>
          </a:p>
        </p:txBody>
      </p:sp>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ZA" dirty="0" smtClean="0"/>
              <a:t>NOTHING IS HIDDEN</a:t>
            </a:r>
            <a:endParaRPr lang="en-ZA" dirty="0"/>
          </a:p>
        </p:txBody>
      </p:sp>
      <p:sp>
        <p:nvSpPr>
          <p:cNvPr id="3" name="Content Placeholder 2"/>
          <p:cNvSpPr>
            <a:spLocks noGrp="1"/>
          </p:cNvSpPr>
          <p:nvPr>
            <p:ph idx="1"/>
          </p:nvPr>
        </p:nvSpPr>
        <p:spPr/>
        <p:txBody>
          <a:bodyPr>
            <a:normAutofit fontScale="25000" lnSpcReduction="20000"/>
          </a:bodyPr>
          <a:lstStyle/>
          <a:p>
            <a:pPr algn="ctr">
              <a:lnSpc>
                <a:spcPts val="2100"/>
              </a:lnSpc>
            </a:pPr>
            <a:r>
              <a:rPr lang="en-ZA" sz="9600" i="1" dirty="0" smtClean="0">
                <a:solidFill>
                  <a:srgbClr val="004821"/>
                </a:solidFill>
              </a:rPr>
              <a:t>..it is hidden from the eyes of her husband, and it is concealed .. </a:t>
            </a:r>
            <a:r>
              <a:rPr lang="en-ZA" sz="9600" b="1" i="1" dirty="0" smtClean="0">
                <a:solidFill>
                  <a:srgbClr val="004821"/>
                </a:solidFill>
              </a:rPr>
              <a:t>(Numbers 5:12-13) </a:t>
            </a:r>
          </a:p>
          <a:p>
            <a:pPr marL="261938" indent="-261938">
              <a:lnSpc>
                <a:spcPts val="2100"/>
              </a:lnSpc>
              <a:buFont typeface="Arial" pitchFamily="34" charset="0"/>
              <a:buChar char="•"/>
            </a:pPr>
            <a:r>
              <a:rPr lang="en-ZA" sz="9600" i="1" dirty="0" smtClean="0">
                <a:solidFill>
                  <a:srgbClr val="004821"/>
                </a:solidFill>
              </a:rPr>
              <a:t>“The secret matters belong to </a:t>
            </a:r>
            <a:r>
              <a:rPr lang="he-IL" sz="9600" i="1" dirty="0" smtClean="0">
                <a:solidFill>
                  <a:srgbClr val="004821"/>
                </a:solidFill>
              </a:rPr>
              <a:t>יהוה</a:t>
            </a:r>
            <a:r>
              <a:rPr lang="en-ZA" sz="9600" i="1" dirty="0" smtClean="0">
                <a:solidFill>
                  <a:srgbClr val="004821"/>
                </a:solidFill>
              </a:rPr>
              <a:t> our Elohim, but what is revealed belongs to us and to our children forever, to do all the Words of this Torah. </a:t>
            </a:r>
            <a:r>
              <a:rPr lang="en-US" sz="9600" b="1" i="1" dirty="0" smtClean="0">
                <a:solidFill>
                  <a:srgbClr val="004821"/>
                </a:solidFill>
              </a:rPr>
              <a:t>(Deuteronomy 29:29)</a:t>
            </a:r>
          </a:p>
          <a:p>
            <a:pPr marL="261938" indent="-261938">
              <a:lnSpc>
                <a:spcPts val="2100"/>
              </a:lnSpc>
              <a:buFont typeface="Arial" pitchFamily="34" charset="0"/>
              <a:buChar char="•"/>
            </a:pPr>
            <a:r>
              <a:rPr lang="en-ZA" sz="9600" i="1" dirty="0" smtClean="0">
                <a:solidFill>
                  <a:srgbClr val="004821"/>
                </a:solidFill>
              </a:rPr>
              <a:t>“Therefore do not fear them. For whatever is covered shall be revealed, and whatever is hidden shall be made known. </a:t>
            </a:r>
            <a:r>
              <a:rPr lang="en-ZA" sz="9600" b="1" i="1" dirty="0" smtClean="0">
                <a:solidFill>
                  <a:srgbClr val="004821"/>
                </a:solidFill>
              </a:rPr>
              <a:t>(Matthew 10:26)</a:t>
            </a:r>
          </a:p>
          <a:p>
            <a:pPr marL="261938" indent="-261938">
              <a:lnSpc>
                <a:spcPts val="2100"/>
              </a:lnSpc>
              <a:buFont typeface="Arial" pitchFamily="34" charset="0"/>
              <a:buChar char="•"/>
            </a:pPr>
            <a:r>
              <a:rPr lang="en-ZA" sz="9600" i="1" dirty="0" smtClean="0">
                <a:solidFill>
                  <a:srgbClr val="004821"/>
                </a:solidFill>
              </a:rPr>
              <a:t>The wicked say, “Yah does not see, And the Elohim of </a:t>
            </a:r>
            <a:r>
              <a:rPr lang="en-ZA" sz="9600" i="1" dirty="0" err="1" smtClean="0">
                <a:solidFill>
                  <a:srgbClr val="004821"/>
                </a:solidFill>
              </a:rPr>
              <a:t>Yaʽaqob</a:t>
            </a:r>
            <a:r>
              <a:rPr lang="en-ZA" sz="9600" i="1" dirty="0" smtClean="0">
                <a:solidFill>
                  <a:srgbClr val="004821"/>
                </a:solidFill>
              </a:rPr>
              <a:t>̱ pays no heed.” </a:t>
            </a:r>
            <a:r>
              <a:rPr lang="en-ZA" sz="9600" b="1" i="1" dirty="0" smtClean="0">
                <a:solidFill>
                  <a:srgbClr val="004821"/>
                </a:solidFill>
              </a:rPr>
              <a:t>(Psalms 94:7)</a:t>
            </a:r>
          </a:p>
          <a:p>
            <a:pPr marL="261938" indent="-261938">
              <a:lnSpc>
                <a:spcPts val="2100"/>
              </a:lnSpc>
              <a:buFont typeface="Arial" pitchFamily="34" charset="0"/>
              <a:buChar char="•"/>
            </a:pPr>
            <a:r>
              <a:rPr lang="en-ZA" sz="9600" i="1" dirty="0" smtClean="0">
                <a:solidFill>
                  <a:srgbClr val="004821"/>
                </a:solidFill>
              </a:rPr>
              <a:t>.. for </a:t>
            </a:r>
            <a:r>
              <a:rPr lang="he-IL" sz="9600" i="1" dirty="0" smtClean="0">
                <a:solidFill>
                  <a:srgbClr val="004821"/>
                </a:solidFill>
              </a:rPr>
              <a:t>יהוה</a:t>
            </a:r>
            <a:r>
              <a:rPr lang="en-ZA" sz="9600" i="1" dirty="0" smtClean="0">
                <a:solidFill>
                  <a:srgbClr val="004821"/>
                </a:solidFill>
              </a:rPr>
              <a:t> searches all hearts and understands all the intent of the thoughts. If you do seek Him, He is found by you; but if you forsake Him, He rejects you forever. </a:t>
            </a:r>
            <a:r>
              <a:rPr lang="en-US" sz="9600" b="1" i="1" dirty="0" smtClean="0">
                <a:solidFill>
                  <a:srgbClr val="004821"/>
                </a:solidFill>
              </a:rPr>
              <a:t>(1 Chronicles 28:9)</a:t>
            </a:r>
          </a:p>
          <a:p>
            <a:pPr>
              <a:lnSpc>
                <a:spcPts val="2100"/>
              </a:lnSpc>
            </a:pPr>
            <a:r>
              <a:rPr lang="en-ZA" sz="9600" dirty="0" smtClean="0"/>
              <a:t>The wicked are the ones who say “</a:t>
            </a:r>
            <a:r>
              <a:rPr lang="he-IL" sz="9600" dirty="0" smtClean="0"/>
              <a:t>יהוה</a:t>
            </a:r>
            <a:r>
              <a:rPr lang="en-ZA" sz="9600" dirty="0" smtClean="0"/>
              <a:t> will not see.”, however, they know there is a </a:t>
            </a:r>
            <a:r>
              <a:rPr lang="he-IL" sz="9600" dirty="0" smtClean="0"/>
              <a:t>יהוה</a:t>
            </a:r>
            <a:r>
              <a:rPr lang="en-ZA" sz="9600" dirty="0" smtClean="0"/>
              <a:t>.  Many places we see it is the wicked who are defined as knowing of </a:t>
            </a:r>
            <a:r>
              <a:rPr lang="he-IL" sz="9600" dirty="0" smtClean="0"/>
              <a:t>יהוה</a:t>
            </a:r>
            <a:r>
              <a:rPr lang="en-ZA" sz="9600" dirty="0" smtClean="0"/>
              <a:t> and His ways.  If we turn our back on </a:t>
            </a:r>
            <a:r>
              <a:rPr lang="he-IL" sz="9600" dirty="0" smtClean="0"/>
              <a:t>יהוה</a:t>
            </a:r>
            <a:r>
              <a:rPr lang="en-ZA" sz="9600" dirty="0" smtClean="0"/>
              <a:t> even though we know Him, we are considered wicked.  </a:t>
            </a:r>
            <a:endParaRPr lang="en-US" sz="9600" dirty="0" smtClean="0"/>
          </a:p>
          <a:p>
            <a:pPr>
              <a:lnSpc>
                <a:spcPts val="2100"/>
              </a:lnSpc>
            </a:pPr>
            <a:endParaRPr lang="en-US" sz="9600" dirty="0" smtClean="0"/>
          </a:p>
          <a:p>
            <a:pPr algn="ctr"/>
            <a:endParaRPr lang="en-ZA" dirty="0" smtClean="0"/>
          </a:p>
          <a:p>
            <a:pPr algn="ctr"/>
            <a:endParaRPr lang="en-ZA" b="1" i="1" dirty="0" smtClean="0">
              <a:solidFill>
                <a:srgbClr val="004821"/>
              </a:solidFill>
            </a:endParaRPr>
          </a:p>
          <a:p>
            <a:endParaRPr lang="en-ZA" dirty="0" smtClean="0"/>
          </a:p>
          <a:p>
            <a:endParaRPr lang="en-ZA" dirty="0"/>
          </a:p>
        </p:txBody>
      </p:sp>
      <p:sp>
        <p:nvSpPr>
          <p:cNvPr id="4" name="Slide Number Placeholder 3"/>
          <p:cNvSpPr>
            <a:spLocks noGrp="1"/>
          </p:cNvSpPr>
          <p:nvPr>
            <p:ph type="sldNum" sz="quarter" idx="12"/>
          </p:nvPr>
        </p:nvSpPr>
        <p:spPr/>
        <p:txBody>
          <a:bodyPr/>
          <a:lstStyle/>
          <a:p>
            <a:pPr>
              <a:defRPr/>
            </a:pPr>
            <a:fld id="{715B7D16-8FAD-4D2D-B977-107333E7495D}" type="slidenum">
              <a:rPr lang="en-ZA" smtClean="0"/>
              <a:pPr>
                <a:defRPr/>
              </a:pPr>
              <a:t>18</a:t>
            </a:fld>
            <a:endParaRPr lang="en-ZA" dirty="0"/>
          </a:p>
        </p:txBody>
      </p:sp>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ZA" dirty="0" smtClean="0"/>
              <a:t>SPIRIT OF JEALOUSY</a:t>
            </a:r>
            <a:endParaRPr lang="en-ZA" dirty="0"/>
          </a:p>
        </p:txBody>
      </p:sp>
      <p:sp>
        <p:nvSpPr>
          <p:cNvPr id="3" name="Content Placeholder 2"/>
          <p:cNvSpPr>
            <a:spLocks noGrp="1"/>
          </p:cNvSpPr>
          <p:nvPr>
            <p:ph idx="1"/>
          </p:nvPr>
        </p:nvSpPr>
        <p:spPr>
          <a:xfrm>
            <a:off x="457200" y="1600200"/>
            <a:ext cx="8229600" cy="5257800"/>
          </a:xfrm>
        </p:spPr>
        <p:txBody>
          <a:bodyPr>
            <a:noAutofit/>
          </a:bodyPr>
          <a:lstStyle/>
          <a:p>
            <a:pPr algn="ctr"/>
            <a:r>
              <a:rPr lang="en-ZA" i="1" dirty="0" smtClean="0">
                <a:solidFill>
                  <a:srgbClr val="004821"/>
                </a:solidFill>
              </a:rPr>
              <a:t>a spirit of jealousy comes upon him </a:t>
            </a:r>
            <a:r>
              <a:rPr lang="en-ZA" b="1" i="1" dirty="0" smtClean="0">
                <a:solidFill>
                  <a:srgbClr val="004821"/>
                </a:solidFill>
              </a:rPr>
              <a:t>... (Numbers 5:14)</a:t>
            </a:r>
          </a:p>
          <a:p>
            <a:pPr algn="just">
              <a:lnSpc>
                <a:spcPts val="2400"/>
              </a:lnSpc>
            </a:pPr>
            <a:r>
              <a:rPr lang="en-ZA" sz="2400" b="0" dirty="0" smtClean="0"/>
              <a:t>Whether she’s guilty or innocent, this ritual is to take place. The word “</a:t>
            </a:r>
            <a:r>
              <a:rPr lang="en-ZA" sz="2400" b="0" i="1" dirty="0" smtClean="0"/>
              <a:t>spirit” is “</a:t>
            </a:r>
            <a:r>
              <a:rPr lang="en-ZA" sz="2400" b="0" i="1" dirty="0" err="1" smtClean="0"/>
              <a:t>ruach</a:t>
            </a:r>
            <a:r>
              <a:rPr lang="en-ZA" sz="2400" b="0" i="1" dirty="0" smtClean="0"/>
              <a:t>”, </a:t>
            </a:r>
            <a:r>
              <a:rPr lang="en-ZA" sz="2400" b="0" dirty="0" smtClean="0"/>
              <a:t>which is also </a:t>
            </a:r>
            <a:r>
              <a:rPr lang="en-ZA" sz="2400" b="0" i="1" dirty="0" smtClean="0"/>
              <a:t>“breath”. </a:t>
            </a:r>
            <a:r>
              <a:rPr lang="en-ZA" sz="2400" b="0" dirty="0" smtClean="0"/>
              <a:t>This means the breath of God has come upon him. Now, the word translated as </a:t>
            </a:r>
            <a:r>
              <a:rPr lang="en-ZA" sz="2400" b="0" i="1" dirty="0" smtClean="0"/>
              <a:t>“come upon</a:t>
            </a:r>
            <a:r>
              <a:rPr lang="en-ZA" sz="2400" b="0" dirty="0" smtClean="0"/>
              <a:t>” is the Hebrew </a:t>
            </a:r>
            <a:r>
              <a:rPr lang="en-ZA" sz="2400" b="0" i="1" dirty="0" smtClean="0"/>
              <a:t>“</a:t>
            </a:r>
            <a:r>
              <a:rPr lang="en-ZA" sz="2400" b="0" i="1" dirty="0" err="1" smtClean="0"/>
              <a:t>abar</a:t>
            </a:r>
            <a:r>
              <a:rPr lang="en-ZA" sz="2400" b="0" i="1" dirty="0" smtClean="0"/>
              <a:t>”, “</a:t>
            </a:r>
            <a:r>
              <a:rPr lang="en-ZA" sz="2400" b="0" i="1" dirty="0" err="1" smtClean="0"/>
              <a:t>ayin-beit-reish</a:t>
            </a:r>
            <a:r>
              <a:rPr lang="en-ZA" sz="2400" b="0" dirty="0" smtClean="0"/>
              <a:t>”, which literally means “</a:t>
            </a:r>
            <a:r>
              <a:rPr lang="en-ZA" sz="2400" b="0" i="1" dirty="0" smtClean="0"/>
              <a:t>to pass through” or “to pass over” (</a:t>
            </a:r>
            <a:r>
              <a:rPr lang="en-ZA" sz="2400" b="0" dirty="0" smtClean="0"/>
              <a:t>as waves pass over the shore). So, this “</a:t>
            </a:r>
            <a:r>
              <a:rPr lang="en-ZA" sz="2400" b="0" i="1" dirty="0" smtClean="0"/>
              <a:t>breath” or “spirit</a:t>
            </a:r>
            <a:r>
              <a:rPr lang="en-ZA" sz="2400" b="0" dirty="0" smtClean="0"/>
              <a:t>” of jealousy has </a:t>
            </a:r>
            <a:r>
              <a:rPr lang="en-ZA" sz="2400" b="0" i="1" dirty="0" smtClean="0"/>
              <a:t>“passed through” and/or “over</a:t>
            </a:r>
            <a:r>
              <a:rPr lang="en-ZA" sz="2400" b="0" dirty="0" smtClean="0"/>
              <a:t>” him, it is literally like “</a:t>
            </a:r>
            <a:r>
              <a:rPr lang="en-ZA" sz="2400" b="0" i="1" dirty="0" smtClean="0"/>
              <a:t>waves</a:t>
            </a:r>
            <a:r>
              <a:rPr lang="en-ZA" sz="2400" b="0" dirty="0" smtClean="0"/>
              <a:t>” of jealousy, something spiritual. </a:t>
            </a:r>
          </a:p>
          <a:p>
            <a:pPr>
              <a:lnSpc>
                <a:spcPts val="2400"/>
              </a:lnSpc>
            </a:pPr>
            <a:r>
              <a:rPr lang="en-ZA" sz="2400" b="0" i="1" dirty="0" smtClean="0">
                <a:solidFill>
                  <a:srgbClr val="C00000"/>
                </a:solidFill>
              </a:rPr>
              <a:t>If the wife is innocent it could be that the adversary is trying to place a stumbling block in the marriage and needs to be dealt with on a spiritual level. </a:t>
            </a:r>
          </a:p>
          <a:p>
            <a:pPr algn="just">
              <a:lnSpc>
                <a:spcPts val="2400"/>
              </a:lnSpc>
            </a:pPr>
            <a:r>
              <a:rPr lang="en-ZA" sz="2400" b="0" dirty="0" smtClean="0"/>
              <a:t>The numeric value of the letters in </a:t>
            </a:r>
            <a:r>
              <a:rPr lang="en-ZA" sz="2400" b="0" i="1" dirty="0" smtClean="0"/>
              <a:t>“</a:t>
            </a:r>
            <a:r>
              <a:rPr lang="en-ZA" sz="2400" b="0" i="1" dirty="0" err="1" smtClean="0"/>
              <a:t>abar</a:t>
            </a:r>
            <a:r>
              <a:rPr lang="en-ZA" sz="2400" b="0" dirty="0" smtClean="0"/>
              <a:t>” is 272, which equals </a:t>
            </a:r>
            <a:r>
              <a:rPr lang="en-ZA" sz="2400" b="0" i="1" dirty="0" smtClean="0"/>
              <a:t>“</a:t>
            </a:r>
            <a:r>
              <a:rPr lang="en-ZA" sz="2400" b="0" i="1" dirty="0" err="1" smtClean="0"/>
              <a:t>va‟a</a:t>
            </a:r>
            <a:r>
              <a:rPr lang="en-ZA" sz="2400" b="0" i="1" dirty="0" smtClean="0"/>
              <a:t> </a:t>
            </a:r>
            <a:r>
              <a:rPr lang="en-ZA" sz="2400" b="0" i="1" dirty="0" err="1" smtClean="0"/>
              <a:t>sarah</a:t>
            </a:r>
            <a:r>
              <a:rPr lang="en-ZA" sz="2400" b="0" i="1" dirty="0" smtClean="0"/>
              <a:t>” </a:t>
            </a:r>
            <a:r>
              <a:rPr lang="en-ZA" sz="2400" b="0" dirty="0" smtClean="0"/>
              <a:t>or </a:t>
            </a:r>
            <a:r>
              <a:rPr lang="en-ZA" sz="2400" b="0" i="1" dirty="0" smtClean="0"/>
              <a:t>“in her bonds”, </a:t>
            </a:r>
            <a:r>
              <a:rPr lang="en-ZA" sz="2400" b="0" dirty="0" smtClean="0"/>
              <a:t>meaning the wife being “</a:t>
            </a:r>
            <a:r>
              <a:rPr lang="en-ZA" sz="2400" b="0" i="1" dirty="0" smtClean="0"/>
              <a:t>bound up”</a:t>
            </a:r>
            <a:r>
              <a:rPr lang="en-ZA" sz="2400" b="0" dirty="0" smtClean="0"/>
              <a:t> in her husband’s jealousy.</a:t>
            </a:r>
            <a:endParaRPr lang="en-ZA" sz="2400" dirty="0"/>
          </a:p>
        </p:txBody>
      </p:sp>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ZA" dirty="0" smtClean="0"/>
              <a:t>OMER</a:t>
            </a:r>
            <a:endParaRPr lang="en-ZA" dirty="0"/>
          </a:p>
        </p:txBody>
      </p:sp>
      <p:sp>
        <p:nvSpPr>
          <p:cNvPr id="3" name="Content Placeholder 2"/>
          <p:cNvSpPr>
            <a:spLocks noGrp="1"/>
          </p:cNvSpPr>
          <p:nvPr>
            <p:ph idx="1"/>
          </p:nvPr>
        </p:nvSpPr>
        <p:spPr/>
        <p:txBody>
          <a:bodyPr>
            <a:noAutofit/>
          </a:bodyPr>
          <a:lstStyle/>
          <a:p>
            <a:pPr algn="ctr">
              <a:lnSpc>
                <a:spcPts val="2100"/>
              </a:lnSpc>
            </a:pPr>
            <a:r>
              <a:rPr lang="en-ZA" i="1" dirty="0" smtClean="0">
                <a:solidFill>
                  <a:srgbClr val="004821"/>
                </a:solidFill>
              </a:rPr>
              <a:t>then the man shall bring his wife to the priest. And he shall bring the offering for her, one-tenth of an </a:t>
            </a:r>
            <a:r>
              <a:rPr lang="en-ZA" i="1" dirty="0" err="1" smtClean="0">
                <a:solidFill>
                  <a:srgbClr val="004821"/>
                </a:solidFill>
              </a:rPr>
              <a:t>ĕphah</a:t>
            </a:r>
            <a:r>
              <a:rPr lang="en-ZA" i="1" dirty="0" smtClean="0">
                <a:solidFill>
                  <a:srgbClr val="004821"/>
                </a:solidFill>
              </a:rPr>
              <a:t> of barley flour. .. </a:t>
            </a:r>
            <a:r>
              <a:rPr lang="en-ZA" b="1" i="1" dirty="0" smtClean="0">
                <a:solidFill>
                  <a:srgbClr val="004821"/>
                </a:solidFill>
              </a:rPr>
              <a:t>(Numbers 5:15)</a:t>
            </a:r>
          </a:p>
          <a:p>
            <a:pPr>
              <a:lnSpc>
                <a:spcPts val="2100"/>
              </a:lnSpc>
            </a:pPr>
            <a:r>
              <a:rPr lang="en-ZA" b="0" dirty="0" smtClean="0"/>
              <a:t>The Hebrew word for sheaf is “</a:t>
            </a:r>
            <a:r>
              <a:rPr lang="en-ZA" b="0" i="1" dirty="0" err="1" smtClean="0"/>
              <a:t>omer</a:t>
            </a:r>
            <a:r>
              <a:rPr lang="en-ZA" b="0" i="1" dirty="0" smtClean="0"/>
              <a:t>” </a:t>
            </a:r>
            <a:r>
              <a:rPr lang="en-ZA" b="0" dirty="0" smtClean="0"/>
              <a:t>which is a Biblical measure of dry things and also known as 1/10th of an </a:t>
            </a:r>
            <a:r>
              <a:rPr lang="en-ZA" b="0" dirty="0" err="1" smtClean="0"/>
              <a:t>ephah</a:t>
            </a:r>
            <a:r>
              <a:rPr lang="en-ZA" b="0" dirty="0" smtClean="0"/>
              <a:t>: </a:t>
            </a:r>
            <a:r>
              <a:rPr lang="en-ZA" b="0" i="1" dirty="0" smtClean="0">
                <a:solidFill>
                  <a:srgbClr val="004821"/>
                </a:solidFill>
              </a:rPr>
              <a:t>Exodus</a:t>
            </a:r>
            <a:r>
              <a:rPr lang="en-ZA" i="1" dirty="0" smtClean="0">
                <a:solidFill>
                  <a:srgbClr val="004821"/>
                </a:solidFill>
              </a:rPr>
              <a:t> 16:36 </a:t>
            </a:r>
            <a:r>
              <a:rPr lang="en-ZA" b="0" i="1" dirty="0" smtClean="0">
                <a:solidFill>
                  <a:srgbClr val="004821"/>
                </a:solidFill>
              </a:rPr>
              <a:t>Now an </a:t>
            </a:r>
            <a:r>
              <a:rPr lang="en-ZA" b="0" i="1" dirty="0" err="1" smtClean="0">
                <a:solidFill>
                  <a:srgbClr val="004821"/>
                </a:solidFill>
              </a:rPr>
              <a:t>omer</a:t>
            </a:r>
            <a:r>
              <a:rPr lang="en-ZA" b="0" i="1" dirty="0" smtClean="0">
                <a:solidFill>
                  <a:srgbClr val="004821"/>
                </a:solidFill>
              </a:rPr>
              <a:t> is one-tenth of an </a:t>
            </a:r>
            <a:r>
              <a:rPr lang="en-ZA" b="0" i="1" dirty="0" err="1" smtClean="0">
                <a:solidFill>
                  <a:srgbClr val="004821"/>
                </a:solidFill>
              </a:rPr>
              <a:t>ephah</a:t>
            </a:r>
            <a:r>
              <a:rPr lang="en-ZA" b="0" i="1" dirty="0" smtClean="0">
                <a:solidFill>
                  <a:srgbClr val="004821"/>
                </a:solidFill>
              </a:rPr>
              <a:t>. </a:t>
            </a:r>
            <a:r>
              <a:rPr lang="en-ZA" b="0" dirty="0" smtClean="0"/>
              <a:t>An </a:t>
            </a:r>
            <a:r>
              <a:rPr lang="en-ZA" b="0" dirty="0" err="1" smtClean="0"/>
              <a:t>omer</a:t>
            </a:r>
            <a:r>
              <a:rPr lang="en-ZA" b="0" dirty="0" smtClean="0"/>
              <a:t> is about 2 quarts and is just the amount required to make daily bread. It was also the measure used for the gathering of manna: </a:t>
            </a:r>
            <a:r>
              <a:rPr lang="en-ZA" i="1" dirty="0" smtClean="0">
                <a:solidFill>
                  <a:srgbClr val="004821"/>
                </a:solidFill>
              </a:rPr>
              <a:t>“This is the word which </a:t>
            </a:r>
            <a:r>
              <a:rPr lang="he-IL" i="1" dirty="0" smtClean="0">
                <a:solidFill>
                  <a:srgbClr val="004821"/>
                </a:solidFill>
              </a:rPr>
              <a:t>יהוה</a:t>
            </a:r>
            <a:r>
              <a:rPr lang="en-ZA" i="1" dirty="0" smtClean="0">
                <a:solidFill>
                  <a:srgbClr val="004821"/>
                </a:solidFill>
              </a:rPr>
              <a:t> has commanded: ‘Let every man gather it according to each one’s need, an </a:t>
            </a:r>
            <a:r>
              <a:rPr lang="en-ZA" i="1" dirty="0" err="1" smtClean="0">
                <a:solidFill>
                  <a:srgbClr val="004821"/>
                </a:solidFill>
              </a:rPr>
              <a:t>omer</a:t>
            </a:r>
            <a:r>
              <a:rPr lang="en-ZA" i="1" dirty="0" smtClean="0">
                <a:solidFill>
                  <a:srgbClr val="004821"/>
                </a:solidFill>
              </a:rPr>
              <a:t> for each being, according to the number of beings. Let every man take for those who are in his tent.’ ” </a:t>
            </a:r>
            <a:r>
              <a:rPr lang="en-US" b="1" i="1" dirty="0" smtClean="0">
                <a:solidFill>
                  <a:srgbClr val="004821"/>
                </a:solidFill>
              </a:rPr>
              <a:t>(Exodus 16:16)</a:t>
            </a:r>
          </a:p>
          <a:p>
            <a:pPr>
              <a:lnSpc>
                <a:spcPts val="2100"/>
              </a:lnSpc>
            </a:pPr>
            <a:r>
              <a:rPr lang="en-ZA" b="0" dirty="0" smtClean="0"/>
              <a:t>This </a:t>
            </a:r>
            <a:r>
              <a:rPr lang="en-ZA" b="0" dirty="0" err="1" smtClean="0"/>
              <a:t>omer</a:t>
            </a:r>
            <a:r>
              <a:rPr lang="en-ZA" b="0" dirty="0" smtClean="0"/>
              <a:t> of manna became the </a:t>
            </a:r>
            <a:r>
              <a:rPr lang="en-ZA" b="0" i="1" dirty="0" smtClean="0"/>
              <a:t>“Bread of Life” </a:t>
            </a:r>
            <a:r>
              <a:rPr lang="en-ZA" b="0" dirty="0" smtClean="0"/>
              <a:t>for the Israelites while they travelled through the desert and we know that to be </a:t>
            </a:r>
            <a:r>
              <a:rPr lang="he-IL" dirty="0" smtClean="0"/>
              <a:t>יהושע </a:t>
            </a:r>
            <a:r>
              <a:rPr lang="en-ZA" b="0" dirty="0" smtClean="0"/>
              <a:t>: </a:t>
            </a:r>
            <a:r>
              <a:rPr lang="en-ZA" dirty="0" smtClean="0"/>
              <a:t>“</a:t>
            </a:r>
            <a:r>
              <a:rPr lang="en-ZA" i="1" dirty="0" smtClean="0">
                <a:solidFill>
                  <a:srgbClr val="004821"/>
                </a:solidFill>
              </a:rPr>
              <a:t>For the bread of Elohim is He who comes down out of the heaven and gives life to the world</a:t>
            </a:r>
            <a:r>
              <a:rPr lang="en-ZA" b="1" i="1" dirty="0" smtClean="0">
                <a:solidFill>
                  <a:srgbClr val="004821"/>
                </a:solidFill>
              </a:rPr>
              <a:t>.” (John 6:33)</a:t>
            </a:r>
          </a:p>
          <a:p>
            <a:pPr>
              <a:lnSpc>
                <a:spcPts val="2100"/>
              </a:lnSpc>
            </a:pPr>
            <a:r>
              <a:rPr lang="en-ZA" b="0" dirty="0" smtClean="0"/>
              <a:t>An </a:t>
            </a:r>
            <a:r>
              <a:rPr lang="en-ZA" b="0" dirty="0" err="1" smtClean="0"/>
              <a:t>omer</a:t>
            </a:r>
            <a:r>
              <a:rPr lang="en-ZA" b="0" dirty="0" smtClean="0"/>
              <a:t> of barley is what was waved near the altar on the day of </a:t>
            </a:r>
            <a:r>
              <a:rPr lang="he-IL" dirty="0" smtClean="0"/>
              <a:t>יהושע</a:t>
            </a:r>
            <a:r>
              <a:rPr lang="en-ZA" b="0" dirty="0" smtClean="0"/>
              <a:t>’s resurrection. This is also the redemption price of a bride who has gone astray.</a:t>
            </a:r>
            <a:r>
              <a:rPr lang="en-ZA" b="0" i="1" dirty="0" smtClean="0">
                <a:solidFill>
                  <a:srgbClr val="004821"/>
                </a:solidFill>
              </a:rPr>
              <a:t> </a:t>
            </a:r>
          </a:p>
        </p:txBody>
      </p:sp>
      <p:sp>
        <p:nvSpPr>
          <p:cNvPr id="4" name="Slide Number Placeholder 3"/>
          <p:cNvSpPr>
            <a:spLocks noGrp="1"/>
          </p:cNvSpPr>
          <p:nvPr>
            <p:ph type="sldNum" sz="quarter" idx="12"/>
          </p:nvPr>
        </p:nvSpPr>
        <p:spPr/>
        <p:txBody>
          <a:bodyPr/>
          <a:lstStyle/>
          <a:p>
            <a:pPr>
              <a:defRPr/>
            </a:pPr>
            <a:fld id="{715B7D16-8FAD-4D2D-B977-107333E7495D}" type="slidenum">
              <a:rPr lang="en-ZA" smtClean="0"/>
              <a:pPr>
                <a:defRPr/>
              </a:pPr>
              <a:t>20</a:t>
            </a:fld>
            <a:endParaRPr lang="en-ZA" dirty="0"/>
          </a:p>
        </p:txBody>
      </p:sp>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ZA" dirty="0" smtClean="0"/>
              <a:t>THE OFFERING</a:t>
            </a:r>
            <a:endParaRPr lang="en-ZA" dirty="0"/>
          </a:p>
        </p:txBody>
      </p:sp>
      <p:sp>
        <p:nvSpPr>
          <p:cNvPr id="3" name="Content Placeholder 2"/>
          <p:cNvSpPr>
            <a:spLocks noGrp="1"/>
          </p:cNvSpPr>
          <p:nvPr>
            <p:ph idx="1"/>
          </p:nvPr>
        </p:nvSpPr>
        <p:spPr/>
        <p:txBody>
          <a:bodyPr>
            <a:normAutofit fontScale="25000" lnSpcReduction="20000"/>
          </a:bodyPr>
          <a:lstStyle/>
          <a:p>
            <a:pPr algn="ctr">
              <a:lnSpc>
                <a:spcPts val="2100"/>
              </a:lnSpc>
            </a:pPr>
            <a:r>
              <a:rPr lang="en-ZA" sz="9600" b="0" i="1" dirty="0" smtClean="0">
                <a:solidFill>
                  <a:srgbClr val="004821"/>
                </a:solidFill>
              </a:rPr>
              <a:t>he is to bring .. two quarts of barley flour on which he has not poured olive oil or put frankincense, because it is a grain offering for jealousy, a grain offering for remembering, for recalling guilt to mind. </a:t>
            </a:r>
            <a:r>
              <a:rPr lang="en-ZA" sz="9600" i="1" dirty="0" smtClean="0">
                <a:solidFill>
                  <a:srgbClr val="004821"/>
                </a:solidFill>
              </a:rPr>
              <a:t>(Numbers 5:15 CJB)</a:t>
            </a:r>
          </a:p>
          <a:p>
            <a:pPr marL="179388" indent="-179388">
              <a:lnSpc>
                <a:spcPts val="2100"/>
              </a:lnSpc>
              <a:buFont typeface="Arial" pitchFamily="34" charset="0"/>
              <a:buChar char="•"/>
            </a:pPr>
            <a:r>
              <a:rPr lang="en-ZA" sz="9600" b="0" dirty="0" smtClean="0"/>
              <a:t>Since she is accused of being an unrepentant sinner, she is not qualified to bring her own sacrifice (</a:t>
            </a:r>
            <a:r>
              <a:rPr lang="en-ZA" sz="9600" b="0" dirty="0" err="1" smtClean="0"/>
              <a:t>Bemidbar</a:t>
            </a:r>
            <a:r>
              <a:rPr lang="en-ZA" sz="9600" b="0" dirty="0" smtClean="0"/>
              <a:t> 15:30). In verse 15 the husband, in a display of grace, brings the acceptable offering.</a:t>
            </a:r>
          </a:p>
          <a:p>
            <a:pPr marL="179388" indent="-179388">
              <a:lnSpc>
                <a:spcPts val="2100"/>
              </a:lnSpc>
              <a:buFont typeface="Arial" pitchFamily="34" charset="0"/>
              <a:buChar char="•"/>
            </a:pPr>
            <a:r>
              <a:rPr lang="en-ZA" sz="9600" b="0" dirty="0" smtClean="0"/>
              <a:t>The offering is not made with oil, because oil represents light and what she did was done in the darkness. It also does not include frankincense, the incense of purity.</a:t>
            </a:r>
          </a:p>
          <a:p>
            <a:pPr marL="179388" indent="-179388">
              <a:lnSpc>
                <a:spcPts val="2100"/>
              </a:lnSpc>
              <a:buFont typeface="Arial" pitchFamily="34" charset="0"/>
              <a:buChar char="•"/>
            </a:pPr>
            <a:r>
              <a:rPr lang="en-ZA" sz="9600" b="0" dirty="0" smtClean="0"/>
              <a:t>The point of the offering – to bring her iniquity to remembrance. The question is…whose remembrance? This entire ritual is actually about reconciliation. But reconciliation cannot occur until the adulterous woman comes to grips with and confesses her sin.</a:t>
            </a:r>
          </a:p>
          <a:p>
            <a:pPr marL="179388" indent="-179388">
              <a:lnSpc>
                <a:spcPts val="2100"/>
              </a:lnSpc>
              <a:buFont typeface="Arial" pitchFamily="34" charset="0"/>
              <a:buChar char="•"/>
            </a:pPr>
            <a:r>
              <a:rPr lang="en-ZA" sz="9600" b="0" dirty="0" smtClean="0"/>
              <a:t>We’ll each have our own time of judgment before our High Priest.</a:t>
            </a:r>
          </a:p>
          <a:p>
            <a:pPr marL="179388" indent="-179388"/>
            <a:endParaRPr lang="en-ZA" dirty="0"/>
          </a:p>
        </p:txBody>
      </p:sp>
      <p:sp>
        <p:nvSpPr>
          <p:cNvPr id="4" name="Slide Number Placeholder 3"/>
          <p:cNvSpPr>
            <a:spLocks noGrp="1"/>
          </p:cNvSpPr>
          <p:nvPr>
            <p:ph type="sldNum" sz="quarter" idx="12"/>
          </p:nvPr>
        </p:nvSpPr>
        <p:spPr/>
        <p:txBody>
          <a:bodyPr/>
          <a:lstStyle/>
          <a:p>
            <a:pPr>
              <a:defRPr/>
            </a:pPr>
            <a:fld id="{715B7D16-8FAD-4D2D-B977-107333E7495D}" type="slidenum">
              <a:rPr lang="en-ZA" smtClean="0"/>
              <a:pPr>
                <a:defRPr/>
              </a:pPr>
              <a:t>21</a:t>
            </a:fld>
            <a:endParaRPr lang="en-ZA" dirty="0"/>
          </a:p>
        </p:txBody>
      </p:sp>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ZA" dirty="0" smtClean="0"/>
              <a:t>JEALOUSY</a:t>
            </a:r>
            <a:endParaRPr lang="en-ZA" dirty="0"/>
          </a:p>
        </p:txBody>
      </p:sp>
      <p:sp>
        <p:nvSpPr>
          <p:cNvPr id="3" name="Content Placeholder 2"/>
          <p:cNvSpPr>
            <a:spLocks noGrp="1"/>
          </p:cNvSpPr>
          <p:nvPr>
            <p:ph idx="1"/>
          </p:nvPr>
        </p:nvSpPr>
        <p:spPr/>
        <p:txBody>
          <a:bodyPr>
            <a:noAutofit/>
          </a:bodyPr>
          <a:lstStyle/>
          <a:p>
            <a:pPr algn="ctr">
              <a:lnSpc>
                <a:spcPts val="2100"/>
              </a:lnSpc>
            </a:pPr>
            <a:r>
              <a:rPr lang="he-IL" i="1" dirty="0" smtClean="0">
                <a:solidFill>
                  <a:srgbClr val="004821"/>
                </a:solidFill>
              </a:rPr>
              <a:t>יהוה</a:t>
            </a:r>
            <a:r>
              <a:rPr lang="en-ZA" i="1" dirty="0" smtClean="0">
                <a:solidFill>
                  <a:srgbClr val="004821"/>
                </a:solidFill>
              </a:rPr>
              <a:t> is a jealous and revenging </a:t>
            </a:r>
            <a:r>
              <a:rPr lang="en-ZA" i="1" dirty="0" err="1" smtClean="0">
                <a:solidFill>
                  <a:srgbClr val="004821"/>
                </a:solidFill>
              </a:rPr>
              <a:t>Ěl</a:t>
            </a:r>
            <a:r>
              <a:rPr lang="en-ZA" i="1" dirty="0" smtClean="0">
                <a:solidFill>
                  <a:srgbClr val="004821"/>
                </a:solidFill>
              </a:rPr>
              <a:t>, </a:t>
            </a:r>
            <a:r>
              <a:rPr lang="en-ZA" b="1" i="1" dirty="0" smtClean="0">
                <a:solidFill>
                  <a:srgbClr val="004821"/>
                </a:solidFill>
              </a:rPr>
              <a:t>(</a:t>
            </a:r>
            <a:r>
              <a:rPr lang="en-US" b="1" i="1" dirty="0" smtClean="0">
                <a:solidFill>
                  <a:srgbClr val="004821"/>
                </a:solidFill>
              </a:rPr>
              <a:t>Nahum 1:2)</a:t>
            </a:r>
          </a:p>
          <a:p>
            <a:pPr>
              <a:lnSpc>
                <a:spcPts val="2100"/>
              </a:lnSpc>
            </a:pPr>
            <a:r>
              <a:rPr lang="en-ZA" b="0" i="1" dirty="0" smtClean="0"/>
              <a:t>Theological Wordbook of the Old Testament defines jealous to </a:t>
            </a:r>
            <a:r>
              <a:rPr lang="en-ZA" b="0" dirty="0" smtClean="0"/>
              <a:t>mean </a:t>
            </a:r>
            <a:r>
              <a:rPr lang="en-ZA" b="0" i="1" dirty="0" smtClean="0"/>
              <a:t>“zeal for one’s own property”. </a:t>
            </a:r>
            <a:r>
              <a:rPr lang="en-ZA" b="0" dirty="0" smtClean="0"/>
              <a:t>In a marriage the </a:t>
            </a:r>
            <a:r>
              <a:rPr lang="en-ZA" b="0" i="1" dirty="0" smtClean="0"/>
              <a:t>“two become one flesh”,</a:t>
            </a:r>
            <a:r>
              <a:rPr lang="en-ZA" b="0" dirty="0" smtClean="0"/>
              <a:t> therefore adultery is a picture of the severing of the body….this is a form of murder. The seriousness of adultery in a relationship could not be overlooked since the marriage covenant is a picture of the Almighty and His bride. </a:t>
            </a:r>
          </a:p>
          <a:p>
            <a:pPr>
              <a:lnSpc>
                <a:spcPts val="2100"/>
              </a:lnSpc>
            </a:pPr>
            <a:r>
              <a:rPr lang="en-ZA" b="0" dirty="0" smtClean="0"/>
              <a:t>Jealousy, when it is suspicious, overbearing, possessive and demanding, is ugly and sinful. When it is virtuous it is appropriate for example: the desire for undivided loyalty, devotion and faithfulness. No moral spouse wants to share a partner with someone else. Therefore, provision was made for a husband to discover and accuse suspected adultery. If the woman really did sin, her husband would become jealous, the emotion being stirred by a divine nudge. </a:t>
            </a:r>
          </a:p>
          <a:p>
            <a:pPr algn="ctr">
              <a:lnSpc>
                <a:spcPts val="2100"/>
              </a:lnSpc>
            </a:pPr>
            <a:r>
              <a:rPr lang="en-ZA" i="1" dirty="0" smtClean="0">
                <a:solidFill>
                  <a:srgbClr val="004821"/>
                </a:solidFill>
              </a:rPr>
              <a:t>Set me as a seal upon your heart, As a seal upon your arm; For love is as strong as death, Jealousy as cruel as the grave; Its flames are flames of fire, a flame of Yah!  </a:t>
            </a:r>
            <a:r>
              <a:rPr lang="en-ZA" b="1" i="1" dirty="0" smtClean="0">
                <a:solidFill>
                  <a:srgbClr val="004821"/>
                </a:solidFill>
              </a:rPr>
              <a:t>(Song of Solomon 8:6)</a:t>
            </a:r>
          </a:p>
          <a:p>
            <a:pPr algn="ctr">
              <a:lnSpc>
                <a:spcPts val="2100"/>
              </a:lnSpc>
            </a:pPr>
            <a:endParaRPr lang="en-ZA" i="1" dirty="0" smtClean="0">
              <a:solidFill>
                <a:srgbClr val="004821"/>
              </a:solidFill>
            </a:endParaRPr>
          </a:p>
        </p:txBody>
      </p:sp>
      <p:sp>
        <p:nvSpPr>
          <p:cNvPr id="4" name="Slide Number Placeholder 3"/>
          <p:cNvSpPr>
            <a:spLocks noGrp="1"/>
          </p:cNvSpPr>
          <p:nvPr>
            <p:ph type="sldNum" sz="quarter" idx="12"/>
          </p:nvPr>
        </p:nvSpPr>
        <p:spPr/>
        <p:txBody>
          <a:bodyPr/>
          <a:lstStyle/>
          <a:p>
            <a:pPr>
              <a:defRPr/>
            </a:pPr>
            <a:fld id="{715B7D16-8FAD-4D2D-B977-107333E7495D}" type="slidenum">
              <a:rPr lang="en-ZA" smtClean="0"/>
              <a:pPr>
                <a:defRPr/>
              </a:pPr>
              <a:t>22</a:t>
            </a:fld>
            <a:endParaRPr lang="en-ZA" dirty="0"/>
          </a:p>
        </p:txBody>
      </p:sp>
    </p:spTree>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ZA" dirty="0" smtClean="0"/>
              <a:t>OFFERING</a:t>
            </a:r>
            <a:endParaRPr lang="en-ZA" dirty="0"/>
          </a:p>
        </p:txBody>
      </p:sp>
      <p:sp>
        <p:nvSpPr>
          <p:cNvPr id="3" name="Content Placeholder 2"/>
          <p:cNvSpPr>
            <a:spLocks noGrp="1"/>
          </p:cNvSpPr>
          <p:nvPr>
            <p:ph idx="1"/>
          </p:nvPr>
        </p:nvSpPr>
        <p:spPr>
          <a:xfrm>
            <a:off x="323528" y="1600200"/>
            <a:ext cx="8568952" cy="5257800"/>
          </a:xfrm>
        </p:spPr>
        <p:txBody>
          <a:bodyPr>
            <a:noAutofit/>
          </a:bodyPr>
          <a:lstStyle/>
          <a:p>
            <a:pPr algn="ctr">
              <a:lnSpc>
                <a:spcPts val="2100"/>
              </a:lnSpc>
            </a:pPr>
            <a:r>
              <a:rPr lang="en-ZA" i="1" dirty="0" smtClean="0">
                <a:solidFill>
                  <a:srgbClr val="004821"/>
                </a:solidFill>
              </a:rPr>
              <a:t>‘And the priest shall bring her near, and shall make her stand before </a:t>
            </a:r>
            <a:r>
              <a:rPr lang="he-IL" i="1" dirty="0" smtClean="0">
                <a:solidFill>
                  <a:srgbClr val="004821"/>
                </a:solidFill>
              </a:rPr>
              <a:t>יהוה</a:t>
            </a:r>
            <a:r>
              <a:rPr lang="en-US" i="1" dirty="0" smtClean="0">
                <a:solidFill>
                  <a:srgbClr val="004821"/>
                </a:solidFill>
              </a:rPr>
              <a:t>. </a:t>
            </a:r>
            <a:r>
              <a:rPr lang="en-US" b="1" i="1" dirty="0" smtClean="0">
                <a:solidFill>
                  <a:srgbClr val="004821"/>
                </a:solidFill>
              </a:rPr>
              <a:t>(Numbers 5:16)</a:t>
            </a:r>
          </a:p>
          <a:p>
            <a:pPr>
              <a:lnSpc>
                <a:spcPts val="2100"/>
              </a:lnSpc>
            </a:pPr>
            <a:r>
              <a:rPr lang="en-ZA" sz="2400" i="1" dirty="0" smtClean="0"/>
              <a:t>Note: </a:t>
            </a:r>
            <a:r>
              <a:rPr lang="en-ZA" sz="2400" b="0" dirty="0" smtClean="0"/>
              <a:t>The offering for our atonement was given before we drink the cup of judgement symbolising the bitter water of adultery. </a:t>
            </a:r>
            <a:r>
              <a:rPr lang="en-ZA" b="0" dirty="0" smtClean="0"/>
              <a:t>The priest stands next to her (intercedes) before </a:t>
            </a:r>
            <a:r>
              <a:rPr lang="he-IL" dirty="0" smtClean="0"/>
              <a:t>יהוה</a:t>
            </a:r>
            <a:r>
              <a:rPr lang="en-ZA" b="0" dirty="0" smtClean="0"/>
              <a:t>. </a:t>
            </a:r>
          </a:p>
          <a:p>
            <a:pPr algn="ctr">
              <a:lnSpc>
                <a:spcPts val="2100"/>
              </a:lnSpc>
            </a:pPr>
            <a:r>
              <a:rPr lang="en-ZA" i="1" dirty="0" smtClean="0">
                <a:solidFill>
                  <a:srgbClr val="004821"/>
                </a:solidFill>
              </a:rPr>
              <a:t>Who is he who is condemning? It is Messiah who died, and furthermore is also raised up, who is also at the right hand of Elohim, who also makes intercession for us. </a:t>
            </a:r>
            <a:r>
              <a:rPr lang="en-ZA" b="1" i="1" dirty="0" smtClean="0">
                <a:solidFill>
                  <a:srgbClr val="004821"/>
                </a:solidFill>
              </a:rPr>
              <a:t>(Romans 8:34)</a:t>
            </a:r>
          </a:p>
          <a:p>
            <a:pPr algn="ctr">
              <a:lnSpc>
                <a:spcPts val="2100"/>
              </a:lnSpc>
            </a:pPr>
            <a:r>
              <a:rPr lang="en-ZA" i="1" dirty="0" smtClean="0">
                <a:solidFill>
                  <a:srgbClr val="004821"/>
                </a:solidFill>
              </a:rPr>
              <a:t>And if you call on the Father, who without partiality judges according to each one’s work, pass the time of your sojourning in fear, knowing that you were redeemed from your futile way of life inherited from your fathers, not with what is corruptible, silver or gold, but with the precious blood of Messiah, as of a lamb unblemished and spotless, foreknown, indeed, before the foundation of the world, but manifested in these last times for your sakes, who through Him believe in Elohim who raised Him from the dead and gave Him esteem, so that your belief and expectation are in Elohim</a:t>
            </a:r>
            <a:r>
              <a:rPr lang="en-ZA" b="1" i="1" dirty="0" smtClean="0">
                <a:solidFill>
                  <a:srgbClr val="004821"/>
                </a:solidFill>
              </a:rPr>
              <a:t>. (1 Peter 1:17-21)</a:t>
            </a:r>
          </a:p>
          <a:p>
            <a:pPr>
              <a:lnSpc>
                <a:spcPts val="2100"/>
              </a:lnSpc>
            </a:pPr>
            <a:endParaRPr lang="en-ZA" dirty="0" smtClean="0"/>
          </a:p>
        </p:txBody>
      </p:sp>
    </p:spTree>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ZA" dirty="0" smtClean="0"/>
              <a:t>HOLY WATER</a:t>
            </a:r>
            <a:endParaRPr lang="en-ZA" dirty="0"/>
          </a:p>
        </p:txBody>
      </p:sp>
      <p:sp>
        <p:nvSpPr>
          <p:cNvPr id="3" name="Content Placeholder 2"/>
          <p:cNvSpPr>
            <a:spLocks noGrp="1"/>
          </p:cNvSpPr>
          <p:nvPr>
            <p:ph idx="1"/>
          </p:nvPr>
        </p:nvSpPr>
        <p:spPr>
          <a:xfrm>
            <a:off x="251520" y="1600200"/>
            <a:ext cx="8640960" cy="5573216"/>
          </a:xfrm>
        </p:spPr>
        <p:txBody>
          <a:bodyPr>
            <a:noAutofit/>
          </a:bodyPr>
          <a:lstStyle/>
          <a:p>
            <a:pPr algn="ctr">
              <a:lnSpc>
                <a:spcPts val="2400"/>
              </a:lnSpc>
            </a:pPr>
            <a:r>
              <a:rPr lang="en-ZA" i="1" dirty="0" smtClean="0">
                <a:solidFill>
                  <a:srgbClr val="004821"/>
                </a:solidFill>
              </a:rPr>
              <a:t>‘And the priest shall take set-apart water in an earthen vessel, ...</a:t>
            </a:r>
          </a:p>
          <a:p>
            <a:pPr algn="ctr">
              <a:lnSpc>
                <a:spcPts val="2400"/>
              </a:lnSpc>
            </a:pPr>
            <a:r>
              <a:rPr lang="en-ZA" b="1" i="1" dirty="0" smtClean="0">
                <a:solidFill>
                  <a:srgbClr val="004821"/>
                </a:solidFill>
              </a:rPr>
              <a:t>(Numbers 5:17)</a:t>
            </a:r>
          </a:p>
          <a:p>
            <a:pPr>
              <a:lnSpc>
                <a:spcPts val="2400"/>
              </a:lnSpc>
            </a:pPr>
            <a:r>
              <a:rPr lang="en-ZA" b="0" dirty="0" smtClean="0"/>
              <a:t>Holy Water </a:t>
            </a:r>
            <a:r>
              <a:rPr lang="en-ZA" b="0" i="1" dirty="0" smtClean="0"/>
              <a:t>“</a:t>
            </a:r>
            <a:r>
              <a:rPr lang="en-ZA" b="0" i="1" dirty="0" err="1" smtClean="0"/>
              <a:t>Mayim</a:t>
            </a:r>
            <a:r>
              <a:rPr lang="en-ZA" b="0" i="1" dirty="0" smtClean="0"/>
              <a:t> </a:t>
            </a:r>
            <a:r>
              <a:rPr lang="en-ZA" b="0" i="1" dirty="0" err="1" smtClean="0"/>
              <a:t>Kodeshim</a:t>
            </a:r>
            <a:r>
              <a:rPr lang="en-ZA" b="0" i="1" dirty="0" smtClean="0"/>
              <a:t>”, the “set-apart water</a:t>
            </a:r>
            <a:r>
              <a:rPr lang="en-ZA" b="0" dirty="0" smtClean="0"/>
              <a:t>” or running water.  On the earth, water is what sustains all life. In the Scriptures, water also represents that which sustains life, the Word of Elohim and the knowledge of </a:t>
            </a:r>
            <a:r>
              <a:rPr lang="he-IL" dirty="0" smtClean="0"/>
              <a:t>יהוה</a:t>
            </a:r>
            <a:r>
              <a:rPr lang="en-ZA" b="0" dirty="0" smtClean="0"/>
              <a:t>. </a:t>
            </a:r>
            <a:r>
              <a:rPr lang="en-ZA" dirty="0" smtClean="0"/>
              <a:t>Isaiah 11:9 </a:t>
            </a:r>
            <a:r>
              <a:rPr lang="en-ZA" b="0" dirty="0" smtClean="0"/>
              <a:t>speaks of a day when this knowledge of </a:t>
            </a:r>
            <a:r>
              <a:rPr lang="he-IL" dirty="0" smtClean="0"/>
              <a:t>יהוה</a:t>
            </a:r>
            <a:r>
              <a:rPr lang="en-ZA" b="0" dirty="0" smtClean="0"/>
              <a:t> will cover the earth; </a:t>
            </a:r>
            <a:r>
              <a:rPr lang="en-ZA" b="0" i="1" dirty="0" smtClean="0">
                <a:solidFill>
                  <a:srgbClr val="004821"/>
                </a:solidFill>
              </a:rPr>
              <a:t>They will not hurt or destroy anywhere on my holy mountain, for the earth will be as full of the knowledge of </a:t>
            </a:r>
            <a:r>
              <a:rPr lang="en-ZA" b="0" i="1" dirty="0" err="1" smtClean="0">
                <a:solidFill>
                  <a:srgbClr val="004821"/>
                </a:solidFill>
              </a:rPr>
              <a:t>Adonai</a:t>
            </a:r>
            <a:r>
              <a:rPr lang="en-ZA" b="0" i="1" dirty="0" smtClean="0">
                <a:solidFill>
                  <a:srgbClr val="004821"/>
                </a:solidFill>
              </a:rPr>
              <a:t> as water covering the sea. </a:t>
            </a:r>
            <a:endParaRPr lang="en-ZA" dirty="0" smtClean="0"/>
          </a:p>
          <a:p>
            <a:pPr>
              <a:lnSpc>
                <a:spcPts val="2400"/>
              </a:lnSpc>
            </a:pPr>
            <a:r>
              <a:rPr lang="en-ZA" b="0" dirty="0" smtClean="0"/>
              <a:t>“</a:t>
            </a:r>
            <a:r>
              <a:rPr lang="en-ZA" b="0" dirty="0" err="1" smtClean="0"/>
              <a:t>Mayim</a:t>
            </a:r>
            <a:r>
              <a:rPr lang="en-ZA" b="0" dirty="0" smtClean="0"/>
              <a:t>” is spelled “</a:t>
            </a:r>
            <a:r>
              <a:rPr lang="en-ZA" b="0" i="1" dirty="0" err="1" smtClean="0"/>
              <a:t>mem-yud-mem</a:t>
            </a:r>
            <a:r>
              <a:rPr lang="en-ZA" b="0" dirty="0" smtClean="0"/>
              <a:t>” which are “</a:t>
            </a:r>
            <a:r>
              <a:rPr lang="en-ZA" b="0" i="1" dirty="0" smtClean="0"/>
              <a:t>two waters separated by the </a:t>
            </a:r>
            <a:r>
              <a:rPr lang="en-ZA" b="0" i="1" dirty="0" err="1" smtClean="0"/>
              <a:t>yud</a:t>
            </a:r>
            <a:r>
              <a:rPr lang="en-ZA" b="0" i="1" dirty="0" smtClean="0"/>
              <a:t> or hand”. </a:t>
            </a:r>
            <a:r>
              <a:rPr lang="en-ZA" b="0" dirty="0" smtClean="0"/>
              <a:t>“</a:t>
            </a:r>
            <a:r>
              <a:rPr lang="en-ZA" b="0" i="1" dirty="0" err="1" smtClean="0"/>
              <a:t>Mayim</a:t>
            </a:r>
            <a:r>
              <a:rPr lang="en-ZA" b="0" dirty="0" smtClean="0"/>
              <a:t>” is represented by the letter “</a:t>
            </a:r>
            <a:r>
              <a:rPr lang="en-ZA" b="0" i="1" dirty="0" err="1" smtClean="0"/>
              <a:t>mem</a:t>
            </a:r>
            <a:r>
              <a:rPr lang="en-ZA" b="0" i="1" dirty="0" smtClean="0"/>
              <a:t>”</a:t>
            </a:r>
            <a:r>
              <a:rPr lang="en-ZA" b="0" dirty="0" smtClean="0"/>
              <a:t> which has a numeric value of 40, which equals </a:t>
            </a:r>
            <a:r>
              <a:rPr lang="en-ZA" b="0" i="1" dirty="0" smtClean="0"/>
              <a:t>“trials”, “testing” and “learning”. </a:t>
            </a:r>
            <a:r>
              <a:rPr lang="en-ZA" b="0" dirty="0" smtClean="0"/>
              <a:t>The word “</a:t>
            </a:r>
            <a:r>
              <a:rPr lang="en-ZA" b="0" i="1" dirty="0" err="1" smtClean="0"/>
              <a:t>mayim</a:t>
            </a:r>
            <a:r>
              <a:rPr lang="en-ZA" b="0" i="1" dirty="0" smtClean="0"/>
              <a:t>”</a:t>
            </a:r>
            <a:r>
              <a:rPr lang="en-ZA" b="0" dirty="0" smtClean="0"/>
              <a:t> has a numeric value of 90, which in addition to “</a:t>
            </a:r>
            <a:r>
              <a:rPr lang="en-ZA" b="0" i="1" dirty="0" smtClean="0"/>
              <a:t>water” </a:t>
            </a:r>
            <a:r>
              <a:rPr lang="en-ZA" b="0" dirty="0" smtClean="0"/>
              <a:t>equals “</a:t>
            </a:r>
            <a:r>
              <a:rPr lang="en-ZA" b="0" i="1" dirty="0" err="1" smtClean="0"/>
              <a:t>ba‟nachal</a:t>
            </a:r>
            <a:r>
              <a:rPr lang="en-ZA" b="0" i="1" dirty="0" smtClean="0"/>
              <a:t>”</a:t>
            </a:r>
            <a:r>
              <a:rPr lang="en-ZA" b="0" dirty="0" smtClean="0"/>
              <a:t> or “</a:t>
            </a:r>
            <a:r>
              <a:rPr lang="en-ZA" b="0" i="1" dirty="0" smtClean="0"/>
              <a:t>in the valley” and “</a:t>
            </a:r>
            <a:r>
              <a:rPr lang="en-ZA" b="0" i="1" dirty="0" err="1" smtClean="0"/>
              <a:t>aph‟dah</a:t>
            </a:r>
            <a:r>
              <a:rPr lang="en-ZA" b="0" i="1" dirty="0" smtClean="0"/>
              <a:t>” or “I redeem”. </a:t>
            </a:r>
            <a:r>
              <a:rPr lang="en-ZA" b="0" dirty="0" smtClean="0"/>
              <a:t>Meaning “</a:t>
            </a:r>
            <a:r>
              <a:rPr lang="en-ZA" b="0" i="1" dirty="0" smtClean="0"/>
              <a:t>in the valley  I will redeem through trail an testing”</a:t>
            </a:r>
            <a:endParaRPr lang="en-ZA" i="1" dirty="0" smtClean="0"/>
          </a:p>
          <a:p>
            <a:pPr>
              <a:lnSpc>
                <a:spcPts val="2200"/>
              </a:lnSpc>
            </a:pPr>
            <a:endParaRPr lang="en-ZA" b="0" i="1" dirty="0" smtClean="0"/>
          </a:p>
          <a:p>
            <a:pPr>
              <a:lnSpc>
                <a:spcPts val="2200"/>
              </a:lnSpc>
            </a:pPr>
            <a:endParaRPr lang="en-ZA" dirty="0" smtClean="0"/>
          </a:p>
          <a:p>
            <a:pPr>
              <a:lnSpc>
                <a:spcPts val="2200"/>
              </a:lnSpc>
            </a:pPr>
            <a:endParaRPr lang="en-ZA" i="1" dirty="0" smtClean="0">
              <a:solidFill>
                <a:srgbClr val="004821"/>
              </a:solidFill>
            </a:endParaRPr>
          </a:p>
          <a:p>
            <a:pPr>
              <a:lnSpc>
                <a:spcPts val="2200"/>
              </a:lnSpc>
            </a:pPr>
            <a:endParaRPr lang="en-ZA" dirty="0" smtClean="0"/>
          </a:p>
          <a:p>
            <a:pPr>
              <a:lnSpc>
                <a:spcPts val="2200"/>
              </a:lnSpc>
            </a:pPr>
            <a:endParaRPr lang="en-ZA" b="0" i="1" dirty="0" smtClean="0"/>
          </a:p>
        </p:txBody>
      </p:sp>
    </p:spTree>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ZA" dirty="0" smtClean="0"/>
              <a:t>WATER AND THE WORD</a:t>
            </a:r>
            <a:endParaRPr lang="en-ZA" dirty="0"/>
          </a:p>
        </p:txBody>
      </p:sp>
      <p:sp>
        <p:nvSpPr>
          <p:cNvPr id="3" name="Content Placeholder 2"/>
          <p:cNvSpPr>
            <a:spLocks noGrp="1"/>
          </p:cNvSpPr>
          <p:nvPr>
            <p:ph idx="1"/>
          </p:nvPr>
        </p:nvSpPr>
        <p:spPr>
          <a:xfrm>
            <a:off x="457200" y="1600200"/>
            <a:ext cx="8229600" cy="5573216"/>
          </a:xfrm>
        </p:spPr>
        <p:txBody>
          <a:bodyPr>
            <a:normAutofit fontScale="32500" lnSpcReduction="20000"/>
          </a:bodyPr>
          <a:lstStyle/>
          <a:p>
            <a:pPr>
              <a:lnSpc>
                <a:spcPts val="2100"/>
              </a:lnSpc>
            </a:pPr>
            <a:r>
              <a:rPr lang="en-ZA" sz="7400" b="0" dirty="0" smtClean="0"/>
              <a:t>This Holy Water came from the laver in the tabernacle. The laver sat between the altar and the Holy Place and was used for the washing of the hands and feet of the priests, it must have contained some of the blood of the Holy Sacrifices. </a:t>
            </a:r>
            <a:r>
              <a:rPr lang="en-ZA" sz="7400" dirty="0" smtClean="0"/>
              <a:t>In the same way also the cup, after supper, saying, </a:t>
            </a:r>
            <a:r>
              <a:rPr lang="en-ZA" sz="7400" i="1" dirty="0" smtClean="0">
                <a:solidFill>
                  <a:srgbClr val="004821"/>
                </a:solidFill>
              </a:rPr>
              <a:t>“This cup is the renewed covenant in My blood. As often as you drink it, do this in remembrance of Me.” </a:t>
            </a:r>
            <a:r>
              <a:rPr lang="en-ZA" sz="7400" b="1" i="1" dirty="0" smtClean="0">
                <a:solidFill>
                  <a:srgbClr val="004821"/>
                </a:solidFill>
              </a:rPr>
              <a:t>(1 Corinthians 11:25)</a:t>
            </a:r>
          </a:p>
          <a:p>
            <a:pPr>
              <a:lnSpc>
                <a:spcPts val="2100"/>
              </a:lnSpc>
            </a:pPr>
            <a:r>
              <a:rPr lang="en-ZA" sz="7400" b="0" dirty="0" smtClean="0"/>
              <a:t>Water is also a picture of </a:t>
            </a:r>
            <a:r>
              <a:rPr lang="he-IL" sz="7400" dirty="0" smtClean="0"/>
              <a:t>יהוה</a:t>
            </a:r>
            <a:r>
              <a:rPr lang="en-ZA" sz="7400" b="0" dirty="0" smtClean="0"/>
              <a:t>’s Word. This water was contained in an earthen vessel: </a:t>
            </a:r>
            <a:r>
              <a:rPr lang="en-ZA" sz="7400" i="1" dirty="0" smtClean="0">
                <a:solidFill>
                  <a:srgbClr val="004821"/>
                </a:solidFill>
              </a:rPr>
              <a:t>For Elohim, who said, “Let light shine out of darkness,” is the One who has shone in our hearts for the enlightening of the knowledge of the esteem of Elohim in the face of </a:t>
            </a:r>
            <a:r>
              <a:rPr lang="he-IL" sz="7400" i="1" dirty="0" smtClean="0">
                <a:solidFill>
                  <a:srgbClr val="004821"/>
                </a:solidFill>
              </a:rPr>
              <a:t>יהושע</a:t>
            </a:r>
            <a:r>
              <a:rPr lang="en-ZA" sz="7400" i="1" dirty="0" smtClean="0">
                <a:solidFill>
                  <a:srgbClr val="004821"/>
                </a:solidFill>
              </a:rPr>
              <a:t> Messiah. And we have this treasure in earthen vessels, so that the excellence of the power might be of Elohim, and not of us </a:t>
            </a:r>
            <a:r>
              <a:rPr lang="en-ZA" sz="7400" b="1" i="1" dirty="0" smtClean="0">
                <a:solidFill>
                  <a:srgbClr val="004821"/>
                </a:solidFill>
              </a:rPr>
              <a:t>– </a:t>
            </a:r>
            <a:r>
              <a:rPr lang="en-US" sz="7400" b="1" i="1" dirty="0" smtClean="0">
                <a:solidFill>
                  <a:srgbClr val="004821"/>
                </a:solidFill>
              </a:rPr>
              <a:t>(2 Corinthians 4:6-7)</a:t>
            </a:r>
          </a:p>
          <a:p>
            <a:pPr>
              <a:lnSpc>
                <a:spcPts val="2100"/>
              </a:lnSpc>
            </a:pPr>
            <a:r>
              <a:rPr lang="en-ZA" sz="7400" b="0" dirty="0" smtClean="0"/>
              <a:t>The Word Judges: </a:t>
            </a:r>
            <a:r>
              <a:rPr lang="en-ZA" sz="7400" i="1" dirty="0" smtClean="0">
                <a:solidFill>
                  <a:srgbClr val="004821"/>
                </a:solidFill>
              </a:rPr>
              <a:t>For the Word of Elohim is living, and working, and sharper than any two-edged sword, cutting through even to the dividing of being and spirit, and of joints and marrow, and able to judge the thoughts and intentions of the heart</a:t>
            </a:r>
            <a:r>
              <a:rPr lang="en-ZA" sz="7400" b="1" i="1" dirty="0" smtClean="0">
                <a:solidFill>
                  <a:srgbClr val="004821"/>
                </a:solidFill>
              </a:rPr>
              <a:t>.(Hebrews 4:12)</a:t>
            </a:r>
          </a:p>
          <a:p>
            <a:endParaRPr lang="en-ZA" sz="2800" dirty="0" smtClean="0"/>
          </a:p>
        </p:txBody>
      </p:sp>
    </p:spTree>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ZA" dirty="0" smtClean="0"/>
              <a:t>DUST</a:t>
            </a:r>
            <a:endParaRPr lang="en-ZA" dirty="0"/>
          </a:p>
        </p:txBody>
      </p:sp>
      <p:sp>
        <p:nvSpPr>
          <p:cNvPr id="3" name="Content Placeholder 2"/>
          <p:cNvSpPr>
            <a:spLocks noGrp="1"/>
          </p:cNvSpPr>
          <p:nvPr>
            <p:ph idx="1"/>
          </p:nvPr>
        </p:nvSpPr>
        <p:spPr>
          <a:xfrm>
            <a:off x="395536" y="1600200"/>
            <a:ext cx="8229600" cy="5257800"/>
          </a:xfrm>
        </p:spPr>
        <p:txBody>
          <a:bodyPr>
            <a:noAutofit/>
          </a:bodyPr>
          <a:lstStyle/>
          <a:p>
            <a:pPr algn="ctr"/>
            <a:r>
              <a:rPr lang="en-ZA" i="1" dirty="0" smtClean="0">
                <a:solidFill>
                  <a:srgbClr val="004821"/>
                </a:solidFill>
              </a:rPr>
              <a:t>‘And the priest shall take ... some of the dust that is on the floor of the Dwelling Place and put it into the water. </a:t>
            </a:r>
            <a:r>
              <a:rPr lang="en-ZA" b="1" i="1" dirty="0" smtClean="0">
                <a:solidFill>
                  <a:srgbClr val="004821"/>
                </a:solidFill>
              </a:rPr>
              <a:t>(Numbers 5:17)</a:t>
            </a:r>
          </a:p>
          <a:p>
            <a:pPr>
              <a:lnSpc>
                <a:spcPts val="2400"/>
              </a:lnSpc>
            </a:pPr>
            <a:r>
              <a:rPr lang="en-ZA" sz="2400" b="0" dirty="0" smtClean="0"/>
              <a:t>This “</a:t>
            </a:r>
            <a:r>
              <a:rPr lang="en-ZA" sz="2400" b="0" i="1" dirty="0" smtClean="0"/>
              <a:t>dust” </a:t>
            </a:r>
            <a:r>
              <a:rPr lang="en-ZA" sz="2400" b="0" dirty="0" smtClean="0"/>
              <a:t>from the floor of </a:t>
            </a:r>
            <a:r>
              <a:rPr lang="he-IL" dirty="0" smtClean="0"/>
              <a:t>יהוה</a:t>
            </a:r>
            <a:r>
              <a:rPr lang="en-ZA" sz="2400" b="0" dirty="0" smtClean="0"/>
              <a:t>’s Dwelling Place is symbolic, throughout history, as representing a place of separating the “</a:t>
            </a:r>
            <a:r>
              <a:rPr lang="en-ZA" sz="2400" b="0" i="1" dirty="0" smtClean="0"/>
              <a:t>wheat from the chaff”. </a:t>
            </a:r>
            <a:r>
              <a:rPr lang="en-ZA" sz="2400" b="0" dirty="0" smtClean="0"/>
              <a:t>According to history (Judges, 1 &amp; 2 Kings and 1 &amp; 2 Chronicles), you see numerous times that kings met at </a:t>
            </a:r>
            <a:r>
              <a:rPr lang="en-ZA" sz="2400" b="0" i="1" dirty="0" smtClean="0"/>
              <a:t>“threshing floors” </a:t>
            </a:r>
            <a:r>
              <a:rPr lang="en-ZA" sz="2400" b="0" dirty="0" smtClean="0"/>
              <a:t>to make decisions and treaties. Twice, King David sought </a:t>
            </a:r>
            <a:r>
              <a:rPr lang="he-IL" dirty="0" smtClean="0"/>
              <a:t>יהוה</a:t>
            </a:r>
            <a:r>
              <a:rPr lang="en-ZA" sz="2400" b="0" dirty="0" smtClean="0"/>
              <a:t> at threshing floors and purchased them to set up altars and make offerings (drawings near) to Elohim. The second time, on what is now the Temple Mount, David purchased the threshing floor of </a:t>
            </a:r>
            <a:r>
              <a:rPr lang="en-ZA" sz="2400" b="0" dirty="0" err="1" smtClean="0"/>
              <a:t>Araunah</a:t>
            </a:r>
            <a:r>
              <a:rPr lang="en-ZA" sz="2400" b="0" dirty="0" smtClean="0"/>
              <a:t> (</a:t>
            </a:r>
            <a:r>
              <a:rPr lang="en-ZA" sz="2400" b="0" dirty="0" err="1" smtClean="0"/>
              <a:t>Ornan</a:t>
            </a:r>
            <a:r>
              <a:rPr lang="en-ZA" sz="2400" b="0" dirty="0" smtClean="0"/>
              <a:t> in English) as the site for </a:t>
            </a:r>
            <a:r>
              <a:rPr lang="en-ZA" sz="2400" b="0" dirty="0" err="1" smtClean="0"/>
              <a:t>Hekal</a:t>
            </a:r>
            <a:r>
              <a:rPr lang="en-ZA" sz="2400" b="0" dirty="0" smtClean="0"/>
              <a:t>, the Great Temple, of </a:t>
            </a:r>
            <a:r>
              <a:rPr lang="he-IL" dirty="0" smtClean="0"/>
              <a:t>יהוה</a:t>
            </a:r>
            <a:r>
              <a:rPr lang="en-ZA" sz="2400" b="0" dirty="0" smtClean="0"/>
              <a:t>, that his son </a:t>
            </a:r>
            <a:r>
              <a:rPr lang="en-ZA" sz="2400" b="0" dirty="0" err="1" smtClean="0"/>
              <a:t>Shelomoh</a:t>
            </a:r>
            <a:r>
              <a:rPr lang="en-ZA" sz="2400" b="0" dirty="0" smtClean="0"/>
              <a:t> would build, 1 Chronicles 21 &amp; 22. </a:t>
            </a:r>
          </a:p>
          <a:p>
            <a:pPr algn="ctr">
              <a:lnSpc>
                <a:spcPts val="2400"/>
              </a:lnSpc>
            </a:pPr>
            <a:r>
              <a:rPr lang="en-ZA" sz="2400" b="0" i="1" dirty="0" smtClean="0">
                <a:solidFill>
                  <a:srgbClr val="C00000"/>
                </a:solidFill>
              </a:rPr>
              <a:t>The word ‘dirt’ in the Scriptures can represent people. In writing on the Temple floor </a:t>
            </a:r>
            <a:r>
              <a:rPr lang="he-IL" i="1" dirty="0" smtClean="0">
                <a:solidFill>
                  <a:srgbClr val="C00000"/>
                </a:solidFill>
              </a:rPr>
              <a:t>יהושע</a:t>
            </a:r>
            <a:r>
              <a:rPr lang="en-ZA" sz="2400" b="0" i="1" dirty="0" smtClean="0">
                <a:solidFill>
                  <a:srgbClr val="C00000"/>
                </a:solidFill>
              </a:rPr>
              <a:t> revealed that every person is inscribed with His Torah upon them. </a:t>
            </a:r>
          </a:p>
        </p:txBody>
      </p:sp>
    </p:spTree>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ZA" smtClean="0"/>
              <a:t>SHAKING OF THE DUST</a:t>
            </a:r>
            <a:endParaRPr lang="en-ZA" dirty="0"/>
          </a:p>
        </p:txBody>
      </p:sp>
      <p:sp>
        <p:nvSpPr>
          <p:cNvPr id="3" name="Content Placeholder 2"/>
          <p:cNvSpPr>
            <a:spLocks noGrp="1"/>
          </p:cNvSpPr>
          <p:nvPr>
            <p:ph idx="1"/>
          </p:nvPr>
        </p:nvSpPr>
        <p:spPr/>
        <p:txBody>
          <a:bodyPr>
            <a:normAutofit fontScale="92500" lnSpcReduction="20000"/>
          </a:bodyPr>
          <a:lstStyle/>
          <a:p>
            <a:r>
              <a:rPr lang="en-ZA" sz="2600" dirty="0" smtClean="0"/>
              <a:t>The dust is an identification of the descendants of Abraham: </a:t>
            </a:r>
            <a:r>
              <a:rPr lang="en-ZA" sz="2600" i="1" dirty="0" smtClean="0">
                <a:solidFill>
                  <a:srgbClr val="004821"/>
                </a:solidFill>
              </a:rPr>
              <a:t>“And I shall make your seed as the dust of the earth, so that, if a man could count the dust of the earth, then your seed also could be counted.  </a:t>
            </a:r>
            <a:r>
              <a:rPr lang="en-ZA" sz="2600" b="1" i="1" dirty="0" smtClean="0">
                <a:solidFill>
                  <a:srgbClr val="004821"/>
                </a:solidFill>
              </a:rPr>
              <a:t>(Genesis 13:16)</a:t>
            </a:r>
          </a:p>
          <a:p>
            <a:r>
              <a:rPr lang="en-ZA" sz="2600" dirty="0" smtClean="0"/>
              <a:t>But some dust is not worthy to be part:</a:t>
            </a:r>
          </a:p>
          <a:p>
            <a:pPr algn="ctr"/>
            <a:r>
              <a:rPr lang="en-ZA" sz="2600" i="1" dirty="0" smtClean="0">
                <a:solidFill>
                  <a:srgbClr val="004821"/>
                </a:solidFill>
              </a:rPr>
              <a:t>“And into whatever city you enter, and they receive you, eat whatever is placed before you, and heal the sick there, and say to them, ‘The reign of Elohim has come near to you.’ “And into whatever city you enter, and they do not receive you, go out into its streets and say, ‘Even the dust of your city which clings to us, we wipe off against you, but know this, that the reign of Elohim has come near to you.’ </a:t>
            </a:r>
            <a:r>
              <a:rPr lang="en-ZA" sz="2600" b="1" i="1" dirty="0" smtClean="0">
                <a:solidFill>
                  <a:srgbClr val="004821"/>
                </a:solidFill>
              </a:rPr>
              <a:t>(Luke 10:8-11)</a:t>
            </a:r>
          </a:p>
          <a:p>
            <a:r>
              <a:rPr lang="en-ZA" sz="2600" dirty="0" smtClean="0"/>
              <a:t>By shaking of the dust (people), they declared to the people of the city that the dust on there shoes is not worthy to be in the presence of God. Only those that accept </a:t>
            </a:r>
            <a:r>
              <a:rPr lang="he-IL" sz="2600" dirty="0" smtClean="0"/>
              <a:t>יהושע</a:t>
            </a:r>
            <a:r>
              <a:rPr lang="en-ZA" sz="2600" dirty="0" smtClean="0"/>
              <a:t> can be in his presence. </a:t>
            </a:r>
          </a:p>
          <a:p>
            <a:endParaRPr lang="en-ZA" dirty="0" smtClean="0"/>
          </a:p>
          <a:p>
            <a:endParaRPr lang="en-ZA" dirty="0" smtClean="0"/>
          </a:p>
          <a:p>
            <a:endParaRPr lang="en-ZA" dirty="0" smtClean="0"/>
          </a:p>
          <a:p>
            <a:endParaRPr lang="en-ZA" dirty="0" smtClean="0"/>
          </a:p>
          <a:p>
            <a:endParaRPr lang="en-ZA" dirty="0"/>
          </a:p>
        </p:txBody>
      </p:sp>
    </p:spTree>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ZA" dirty="0" smtClean="0"/>
              <a:t>BITTERNESS</a:t>
            </a:r>
            <a:endParaRPr lang="en-ZA" dirty="0"/>
          </a:p>
        </p:txBody>
      </p:sp>
      <p:sp>
        <p:nvSpPr>
          <p:cNvPr id="3" name="Content Placeholder 2"/>
          <p:cNvSpPr>
            <a:spLocks noGrp="1"/>
          </p:cNvSpPr>
          <p:nvPr>
            <p:ph idx="1"/>
          </p:nvPr>
        </p:nvSpPr>
        <p:spPr>
          <a:xfrm>
            <a:off x="395536" y="1600200"/>
            <a:ext cx="8291264" cy="5257800"/>
          </a:xfrm>
        </p:spPr>
        <p:txBody>
          <a:bodyPr>
            <a:noAutofit/>
          </a:bodyPr>
          <a:lstStyle/>
          <a:p>
            <a:pPr algn="ctr">
              <a:lnSpc>
                <a:spcPts val="2100"/>
              </a:lnSpc>
            </a:pPr>
            <a:r>
              <a:rPr lang="en-ZA" i="1" dirty="0" smtClean="0">
                <a:solidFill>
                  <a:srgbClr val="004821"/>
                </a:solidFill>
              </a:rPr>
              <a:t>‘And the priest shall make the woman stand before </a:t>
            </a:r>
            <a:r>
              <a:rPr lang="he-IL" i="1" dirty="0" smtClean="0">
                <a:solidFill>
                  <a:srgbClr val="004821"/>
                </a:solidFill>
              </a:rPr>
              <a:t>יהוה</a:t>
            </a:r>
            <a:r>
              <a:rPr lang="en-ZA" i="1" dirty="0" smtClean="0">
                <a:solidFill>
                  <a:srgbClr val="004821"/>
                </a:solidFill>
              </a:rPr>
              <a:t>, and shall uncover the woman’s head, and put the offering for remembering in her hands, which is the grain offering of jealousy, while the priest holds in his hand the bitter water that brings a curse. </a:t>
            </a:r>
            <a:r>
              <a:rPr lang="en-US" b="1" i="1" dirty="0" smtClean="0">
                <a:solidFill>
                  <a:srgbClr val="004821"/>
                </a:solidFill>
              </a:rPr>
              <a:t>(Numbers 5:18)</a:t>
            </a:r>
          </a:p>
          <a:p>
            <a:pPr marL="269875" indent="-269875" algn="just">
              <a:lnSpc>
                <a:spcPts val="2100"/>
              </a:lnSpc>
              <a:buFont typeface="+mj-lt"/>
              <a:buAutoNum type="arabicPeriod"/>
            </a:pPr>
            <a:r>
              <a:rPr lang="en-ZA" sz="2400" b="0" dirty="0" smtClean="0"/>
              <a:t>Removing her covering says that her heart is open to be  inspected.</a:t>
            </a:r>
          </a:p>
          <a:p>
            <a:pPr marL="269875" indent="-269875" algn="just">
              <a:lnSpc>
                <a:spcPts val="2100"/>
              </a:lnSpc>
              <a:buFont typeface="+mj-lt"/>
              <a:buAutoNum type="arabicPeriod"/>
            </a:pPr>
            <a:r>
              <a:rPr lang="en-ZA" b="0" dirty="0" smtClean="0"/>
              <a:t>Also the removal of her husband’s covering so she would be judged by her own merits. This is truly to be “</a:t>
            </a:r>
            <a:r>
              <a:rPr lang="en-ZA" b="0" i="1" dirty="0" smtClean="0"/>
              <a:t>under the law”, </a:t>
            </a:r>
            <a:r>
              <a:rPr lang="en-ZA" b="0" dirty="0" smtClean="0"/>
              <a:t>and not to be under the grace of the Messiah.</a:t>
            </a:r>
          </a:p>
          <a:p>
            <a:pPr marL="269875" indent="-269875" algn="just">
              <a:lnSpc>
                <a:spcPts val="2100"/>
              </a:lnSpc>
              <a:buFont typeface="+mj-lt"/>
              <a:buAutoNum type="arabicPeriod"/>
            </a:pPr>
            <a:r>
              <a:rPr lang="en-ZA" b="0" dirty="0" smtClean="0"/>
              <a:t>The Priest places the </a:t>
            </a:r>
            <a:r>
              <a:rPr lang="en-ZA" b="0" dirty="0" err="1" smtClean="0"/>
              <a:t>omer</a:t>
            </a:r>
            <a:r>
              <a:rPr lang="en-ZA" b="0" dirty="0" smtClean="0"/>
              <a:t> of barley offering into her hands, “</a:t>
            </a:r>
            <a:r>
              <a:rPr lang="en-ZA" b="0" i="1" dirty="0" smtClean="0"/>
              <a:t>palms”</a:t>
            </a:r>
            <a:r>
              <a:rPr lang="en-ZA" b="0" dirty="0" smtClean="0"/>
              <a:t> is a better translation. Palms indicate that her hands were open, thus showing an acceptance of the offering. </a:t>
            </a:r>
            <a:endParaRPr lang="en-ZA" sz="2400" b="0" dirty="0" smtClean="0"/>
          </a:p>
          <a:p>
            <a:pPr marL="269875" indent="-269875">
              <a:lnSpc>
                <a:spcPts val="2100"/>
              </a:lnSpc>
              <a:buFont typeface="+mj-lt"/>
              <a:buAutoNum type="arabicPeriod"/>
            </a:pPr>
            <a:r>
              <a:rPr lang="en-ZA" sz="2400" b="0" dirty="0" smtClean="0"/>
              <a:t>The Hebrew word here for “</a:t>
            </a:r>
            <a:r>
              <a:rPr lang="en-ZA" sz="2400" b="0" i="1" dirty="0" smtClean="0"/>
              <a:t>bitter” is “</a:t>
            </a:r>
            <a:r>
              <a:rPr lang="en-ZA" sz="2400" b="0" i="1" dirty="0" err="1" smtClean="0"/>
              <a:t>marah</a:t>
            </a:r>
            <a:r>
              <a:rPr lang="en-ZA" sz="2400" b="0" i="1" dirty="0" smtClean="0"/>
              <a:t>”.</a:t>
            </a:r>
            <a:r>
              <a:rPr lang="en-ZA" sz="2400" b="0" dirty="0" smtClean="0"/>
              <a:t> When Israel stopped at the oasis “</a:t>
            </a:r>
            <a:r>
              <a:rPr lang="en-ZA" sz="2400" b="0" i="1" dirty="0" err="1" smtClean="0"/>
              <a:t>Marah</a:t>
            </a:r>
            <a:r>
              <a:rPr lang="en-ZA" sz="2400" b="0" dirty="0" smtClean="0"/>
              <a:t>” for water and it was bitter. There complained to </a:t>
            </a:r>
            <a:r>
              <a:rPr lang="he-IL" dirty="0" smtClean="0"/>
              <a:t>יהוה </a:t>
            </a:r>
            <a:r>
              <a:rPr lang="en-ZA" sz="2400" b="0" dirty="0" smtClean="0"/>
              <a:t> over this water. </a:t>
            </a:r>
          </a:p>
          <a:p>
            <a:pPr algn="just">
              <a:lnSpc>
                <a:spcPts val="2100"/>
              </a:lnSpc>
            </a:pPr>
            <a:r>
              <a:rPr lang="en-ZA" sz="2400" b="1" dirty="0" smtClean="0"/>
              <a:t>Note: </a:t>
            </a:r>
            <a:r>
              <a:rPr lang="en-ZA" sz="2400" b="0" dirty="0" smtClean="0"/>
              <a:t>The water, which is still there and still bitter, kills parasites in the body and is actually sold in Egypt for medicinal purposes.</a:t>
            </a:r>
          </a:p>
        </p:txBody>
      </p:sp>
    </p:spTree>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ZA" dirty="0" smtClean="0"/>
              <a:t>THE CURSE</a:t>
            </a:r>
            <a:endParaRPr lang="en-ZA" dirty="0"/>
          </a:p>
        </p:txBody>
      </p:sp>
      <p:sp>
        <p:nvSpPr>
          <p:cNvPr id="3" name="Content Placeholder 2"/>
          <p:cNvSpPr>
            <a:spLocks noGrp="1"/>
          </p:cNvSpPr>
          <p:nvPr>
            <p:ph idx="1"/>
          </p:nvPr>
        </p:nvSpPr>
        <p:spPr>
          <a:xfrm>
            <a:off x="323528" y="1628800"/>
            <a:ext cx="8424936" cy="5229200"/>
          </a:xfrm>
        </p:spPr>
        <p:txBody>
          <a:bodyPr>
            <a:normAutofit fontScale="77500" lnSpcReduction="20000"/>
          </a:bodyPr>
          <a:lstStyle/>
          <a:p>
            <a:pPr algn="ctr"/>
            <a:r>
              <a:rPr lang="en-ZA" sz="3100" i="1" dirty="0" smtClean="0">
                <a:solidFill>
                  <a:srgbClr val="004821"/>
                </a:solidFill>
              </a:rPr>
              <a:t>‘And the priest shall make her swear, and say to the woman, “If no man has lain with you, and if you have not turned aside to uncleanness under your husband’s authority, be free from this bitter water that brings a curse. “But if you have turned aside under your husband’s authority, and if you have defiled yourself and some man other than your husband has lain with you” – then the priest shall make the woman swear with the oath of the curse, and he shall say to the woman – “</a:t>
            </a:r>
            <a:r>
              <a:rPr lang="he-IL" sz="3100" i="1" dirty="0" smtClean="0">
                <a:solidFill>
                  <a:srgbClr val="004821"/>
                </a:solidFill>
              </a:rPr>
              <a:t>יהוה</a:t>
            </a:r>
            <a:r>
              <a:rPr lang="en-ZA" sz="3100" i="1" dirty="0" smtClean="0">
                <a:solidFill>
                  <a:srgbClr val="004821"/>
                </a:solidFill>
              </a:rPr>
              <a:t> make you a curse and an oath among your people, when </a:t>
            </a:r>
            <a:r>
              <a:rPr lang="he-IL" sz="3100" i="1" dirty="0" smtClean="0">
                <a:solidFill>
                  <a:srgbClr val="004821"/>
                </a:solidFill>
              </a:rPr>
              <a:t>יהוה</a:t>
            </a:r>
            <a:r>
              <a:rPr lang="en-ZA" sz="3100" i="1" dirty="0" smtClean="0">
                <a:solidFill>
                  <a:srgbClr val="004821"/>
                </a:solidFill>
              </a:rPr>
              <a:t> makes your thigh waste away and your belly swell, and this water that causes the curse shall go into your inward parts, and make your belly swell and your thigh waste away.” And the woman shall say, “</a:t>
            </a:r>
            <a:r>
              <a:rPr lang="en-ZA" sz="3100" i="1" dirty="0" err="1" smtClean="0">
                <a:solidFill>
                  <a:srgbClr val="004821"/>
                </a:solidFill>
              </a:rPr>
              <a:t>Amĕn</a:t>
            </a:r>
            <a:r>
              <a:rPr lang="en-ZA" sz="3100" i="1" dirty="0" smtClean="0">
                <a:solidFill>
                  <a:srgbClr val="004821"/>
                </a:solidFill>
              </a:rPr>
              <a:t>, </a:t>
            </a:r>
            <a:r>
              <a:rPr lang="en-ZA" sz="3100" i="1" dirty="0" err="1" smtClean="0">
                <a:solidFill>
                  <a:srgbClr val="004821"/>
                </a:solidFill>
              </a:rPr>
              <a:t>amĕn</a:t>
            </a:r>
            <a:r>
              <a:rPr lang="en-ZA" sz="3100" i="1" dirty="0" smtClean="0">
                <a:solidFill>
                  <a:srgbClr val="004821"/>
                </a:solidFill>
              </a:rPr>
              <a:t>.” </a:t>
            </a:r>
          </a:p>
          <a:p>
            <a:pPr algn="ctr"/>
            <a:r>
              <a:rPr lang="en-US" sz="3100" b="1" i="1" dirty="0" smtClean="0">
                <a:solidFill>
                  <a:srgbClr val="004821"/>
                </a:solidFill>
              </a:rPr>
              <a:t>(Numbers 5:19-22)</a:t>
            </a:r>
          </a:p>
          <a:p>
            <a:r>
              <a:rPr lang="en-ZA" sz="3100" b="0" dirty="0" smtClean="0"/>
              <a:t>This is the first time in the bible AMEN is used  </a:t>
            </a:r>
            <a:r>
              <a:rPr lang="en-ZA" sz="3100" b="0" i="1" dirty="0" smtClean="0">
                <a:solidFill>
                  <a:srgbClr val="004821"/>
                </a:solidFill>
              </a:rPr>
              <a:t>“so be it, truth.” </a:t>
            </a:r>
            <a:r>
              <a:rPr lang="en-ZA" sz="3100" b="0" dirty="0" smtClean="0"/>
              <a:t>Deuteronomy tells us that by confirming these words she will not be cursed. </a:t>
            </a:r>
            <a:r>
              <a:rPr lang="en-ZA" sz="3100" i="1" dirty="0" smtClean="0">
                <a:solidFill>
                  <a:srgbClr val="004821"/>
                </a:solidFill>
              </a:rPr>
              <a:t>‘Cursed is he who does not establish the Words of this Torah.’ And all the people shall say, ‘</a:t>
            </a:r>
            <a:r>
              <a:rPr lang="en-ZA" sz="3100" i="1" dirty="0" err="1" smtClean="0">
                <a:solidFill>
                  <a:srgbClr val="004821"/>
                </a:solidFill>
              </a:rPr>
              <a:t>Amĕn</a:t>
            </a:r>
            <a:r>
              <a:rPr lang="en-ZA" sz="3100" i="1" dirty="0" smtClean="0">
                <a:solidFill>
                  <a:srgbClr val="004821"/>
                </a:solidFill>
              </a:rPr>
              <a:t>!’ </a:t>
            </a:r>
            <a:r>
              <a:rPr lang="en-ZA" sz="3100" b="1" i="1" dirty="0" smtClean="0">
                <a:solidFill>
                  <a:srgbClr val="004821"/>
                </a:solidFill>
              </a:rPr>
              <a:t>(Deuteronomy 27:26)</a:t>
            </a:r>
          </a:p>
          <a:p>
            <a:endParaRPr lang="en-ZA" dirty="0" smtClean="0"/>
          </a:p>
          <a:p>
            <a:endParaRPr lang="en-ZA" b="0" dirty="0"/>
          </a:p>
        </p:txBody>
      </p:sp>
    </p:spTree>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ZA" dirty="0" smtClean="0"/>
              <a:t>WRITING THE CURSE</a:t>
            </a:r>
            <a:endParaRPr lang="en-ZA" dirty="0"/>
          </a:p>
        </p:txBody>
      </p:sp>
      <p:sp>
        <p:nvSpPr>
          <p:cNvPr id="3" name="Content Placeholder 2"/>
          <p:cNvSpPr>
            <a:spLocks noGrp="1"/>
          </p:cNvSpPr>
          <p:nvPr>
            <p:ph idx="1"/>
          </p:nvPr>
        </p:nvSpPr>
        <p:spPr>
          <a:xfrm>
            <a:off x="457200" y="1600200"/>
            <a:ext cx="8229600" cy="5257800"/>
          </a:xfrm>
        </p:spPr>
        <p:txBody>
          <a:bodyPr>
            <a:normAutofit fontScale="25000" lnSpcReduction="20000"/>
          </a:bodyPr>
          <a:lstStyle/>
          <a:p>
            <a:pPr algn="ctr">
              <a:lnSpc>
                <a:spcPts val="2200"/>
              </a:lnSpc>
            </a:pPr>
            <a:r>
              <a:rPr lang="en-ZA" sz="9600" i="1" dirty="0" smtClean="0">
                <a:solidFill>
                  <a:srgbClr val="004821"/>
                </a:solidFill>
              </a:rPr>
              <a:t>‘And the priest shall write these curses in a book, and shall wipe them off into the bitter water, and shall make the woman drink the bitter water that brings the curse, and the water that brings the curse shall enter her to become bitter. </a:t>
            </a:r>
            <a:r>
              <a:rPr lang="en-ZA" sz="9600" b="1" i="1" dirty="0" smtClean="0">
                <a:solidFill>
                  <a:srgbClr val="004821"/>
                </a:solidFill>
              </a:rPr>
              <a:t>(Numbers 5:23-24)</a:t>
            </a:r>
          </a:p>
          <a:p>
            <a:pPr>
              <a:lnSpc>
                <a:spcPts val="2200"/>
              </a:lnSpc>
            </a:pPr>
            <a:r>
              <a:rPr lang="en-ZA" sz="9600" b="0" dirty="0" smtClean="0"/>
              <a:t>The priest writes this curse, which includes the Name of </a:t>
            </a:r>
            <a:r>
              <a:rPr lang="he-IL" sz="9600" dirty="0" smtClean="0"/>
              <a:t>יהוה </a:t>
            </a:r>
            <a:r>
              <a:rPr lang="en-ZA" sz="9600" b="0" dirty="0" smtClean="0"/>
              <a:t>on a scroll and </a:t>
            </a:r>
            <a:r>
              <a:rPr lang="en-ZA" sz="9600" b="0" i="1" dirty="0" smtClean="0"/>
              <a:t>“</a:t>
            </a:r>
            <a:r>
              <a:rPr lang="en-ZA" sz="9600" b="0" i="1" dirty="0" err="1" smtClean="0"/>
              <a:t>machah</a:t>
            </a:r>
            <a:r>
              <a:rPr lang="en-ZA" sz="9600" b="0" i="1" dirty="0" smtClean="0"/>
              <a:t>” or “scrapes off</a:t>
            </a:r>
            <a:r>
              <a:rPr lang="en-ZA" sz="9600" b="0" dirty="0" smtClean="0"/>
              <a:t>” the dried ink into the water. This word “</a:t>
            </a:r>
            <a:r>
              <a:rPr lang="en-ZA" sz="9600" b="0" i="1" dirty="0" err="1" smtClean="0"/>
              <a:t>machah</a:t>
            </a:r>
            <a:r>
              <a:rPr lang="en-ZA" sz="9600" b="0" i="1" dirty="0" smtClean="0"/>
              <a:t>”</a:t>
            </a:r>
            <a:r>
              <a:rPr lang="en-ZA" sz="9600" b="0" dirty="0" smtClean="0"/>
              <a:t> means to </a:t>
            </a:r>
            <a:r>
              <a:rPr lang="en-ZA" sz="9600" b="0" i="1" dirty="0" smtClean="0"/>
              <a:t>“blot out” or “remove”. </a:t>
            </a:r>
            <a:r>
              <a:rPr lang="he-IL" sz="9600" dirty="0" smtClean="0"/>
              <a:t>יהוה</a:t>
            </a:r>
            <a:r>
              <a:rPr lang="en-ZA" sz="9600" b="0" dirty="0" smtClean="0"/>
              <a:t> is willing to have </a:t>
            </a:r>
            <a:r>
              <a:rPr lang="en-ZA" sz="9600" dirty="0" smtClean="0"/>
              <a:t>His Name </a:t>
            </a:r>
            <a:r>
              <a:rPr lang="en-ZA" sz="9600" b="0" dirty="0" smtClean="0"/>
              <a:t>blotted out or removed in order to bring peace to the home and according to </a:t>
            </a:r>
            <a:r>
              <a:rPr lang="en-ZA" sz="9600" b="0" i="1" dirty="0" smtClean="0"/>
              <a:t>Gesenius’ Hebrew-Chaldee Lexicon</a:t>
            </a:r>
            <a:r>
              <a:rPr lang="en-ZA" sz="9600" b="0" dirty="0" smtClean="0"/>
              <a:t>, this word “</a:t>
            </a:r>
            <a:r>
              <a:rPr lang="en-ZA" sz="9600" b="0" i="1" dirty="0" err="1" smtClean="0"/>
              <a:t>machah</a:t>
            </a:r>
            <a:r>
              <a:rPr lang="en-ZA" sz="9600" b="0" dirty="0" smtClean="0"/>
              <a:t>” also means “</a:t>
            </a:r>
            <a:r>
              <a:rPr lang="en-ZA" sz="9600" b="0" i="1" dirty="0" smtClean="0"/>
              <a:t>to separate out the marrow</a:t>
            </a:r>
            <a:r>
              <a:rPr lang="en-ZA" sz="9600" b="0" dirty="0" smtClean="0"/>
              <a:t>”. </a:t>
            </a:r>
          </a:p>
          <a:p>
            <a:pPr algn="ctr">
              <a:lnSpc>
                <a:spcPts val="2200"/>
              </a:lnSpc>
            </a:pPr>
            <a:r>
              <a:rPr lang="en-ZA" sz="9600" i="1" dirty="0" smtClean="0">
                <a:solidFill>
                  <a:srgbClr val="004821"/>
                </a:solidFill>
              </a:rPr>
              <a:t>For the Word of Elohim is living, and working, and sharper than any two-edged sword, cutting through even to the dividing of being and spirit, and of joints and marrow, and able to judge the thoughts and intentions of the heart. </a:t>
            </a:r>
            <a:r>
              <a:rPr lang="en-ZA" sz="9600" b="1" i="1" dirty="0" smtClean="0">
                <a:solidFill>
                  <a:srgbClr val="004821"/>
                </a:solidFill>
              </a:rPr>
              <a:t>(Hebrews 4:12)</a:t>
            </a:r>
          </a:p>
          <a:p>
            <a:pPr>
              <a:lnSpc>
                <a:spcPts val="2200"/>
              </a:lnSpc>
            </a:pPr>
            <a:r>
              <a:rPr lang="en-ZA" sz="9600" b="0" dirty="0" smtClean="0"/>
              <a:t>God also made us alive be blotting out the charges against us on the cross. </a:t>
            </a:r>
            <a:r>
              <a:rPr lang="en-ZA" sz="9600" b="1" i="1" dirty="0" smtClean="0">
                <a:solidFill>
                  <a:srgbClr val="004821"/>
                </a:solidFill>
              </a:rPr>
              <a:t>(Colossians 2:13-14 )</a:t>
            </a:r>
          </a:p>
          <a:p>
            <a:endParaRPr lang="en-ZA" sz="3800" dirty="0" smtClean="0"/>
          </a:p>
          <a:p>
            <a:endParaRPr lang="en-ZA" dirty="0"/>
          </a:p>
        </p:txBody>
      </p:sp>
    </p:spTree>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ZA" dirty="0" smtClean="0"/>
              <a:t>SYMBOLISM</a:t>
            </a:r>
            <a:endParaRPr lang="en-ZA" dirty="0"/>
          </a:p>
        </p:txBody>
      </p:sp>
      <p:sp>
        <p:nvSpPr>
          <p:cNvPr id="3" name="Content Placeholder 2"/>
          <p:cNvSpPr>
            <a:spLocks noGrp="1"/>
          </p:cNvSpPr>
          <p:nvPr>
            <p:ph idx="1"/>
          </p:nvPr>
        </p:nvSpPr>
        <p:spPr>
          <a:xfrm>
            <a:off x="457200" y="1600200"/>
            <a:ext cx="8229600" cy="5257800"/>
          </a:xfrm>
        </p:spPr>
        <p:txBody>
          <a:bodyPr>
            <a:normAutofit fontScale="70000" lnSpcReduction="20000"/>
          </a:bodyPr>
          <a:lstStyle/>
          <a:p>
            <a:pPr marL="274638" indent="-274638">
              <a:buFont typeface="Arial" pitchFamily="34" charset="0"/>
              <a:buChar char="•"/>
            </a:pPr>
            <a:r>
              <a:rPr lang="en-ZA" sz="3400" b="0" dirty="0" smtClean="0"/>
              <a:t>Just as the priest wrote down the curses in a book, Moshe (acting as priest) wrote down the curses of disobedience in Torah. The children of </a:t>
            </a:r>
            <a:r>
              <a:rPr lang="he-IL" sz="3400" dirty="0" smtClean="0"/>
              <a:t>יהוה</a:t>
            </a:r>
            <a:r>
              <a:rPr lang="en-ZA" sz="3400" b="0" dirty="0" smtClean="0"/>
              <a:t> are all going to stand before Him one day to give an account. Will we have blessed people with our knowledge and application of Torah or will we have ‘beaten them’ with our teaching, and cause them to turn away because of the teacher, in essence cursed them for embracing Torah?</a:t>
            </a:r>
          </a:p>
          <a:p>
            <a:pPr marL="274638" indent="-274638">
              <a:buFont typeface="Arial" pitchFamily="34" charset="0"/>
              <a:buChar char="•"/>
            </a:pPr>
            <a:r>
              <a:rPr lang="he-IL" sz="3400" dirty="0" smtClean="0"/>
              <a:t>יהושע</a:t>
            </a:r>
            <a:r>
              <a:rPr lang="en-ZA" sz="3400" b="0" dirty="0" smtClean="0"/>
              <a:t> fulfilled the Law of Jealousy. A Priest wrote the curses on a scroll, then sponged the ink off with a small amount of vinegar and added this to the earthen vessel filled with water. </a:t>
            </a:r>
            <a:r>
              <a:rPr lang="he-IL" sz="3400" dirty="0" smtClean="0"/>
              <a:t>יהושע </a:t>
            </a:r>
            <a:r>
              <a:rPr lang="en-ZA" sz="3400" dirty="0" smtClean="0"/>
              <a:t> </a:t>
            </a:r>
            <a:r>
              <a:rPr lang="en-ZA" sz="3400" b="0" dirty="0" smtClean="0"/>
              <a:t>is The Living Torah scroll and the Living Water. He drank the cup and is the living clay vessel of </a:t>
            </a:r>
            <a:r>
              <a:rPr lang="he-IL" sz="3400" dirty="0" smtClean="0"/>
              <a:t>יהוה</a:t>
            </a:r>
            <a:r>
              <a:rPr lang="en-ZA" sz="3400" b="0" dirty="0" smtClean="0"/>
              <a:t>. The Priest then took the grain offering from the suspected adulterous bride as a memorial and burned it. </a:t>
            </a:r>
            <a:r>
              <a:rPr lang="he-IL" sz="3400" dirty="0" smtClean="0"/>
              <a:t>יהושע</a:t>
            </a:r>
            <a:r>
              <a:rPr lang="en-ZA" sz="3400" b="0" dirty="0" smtClean="0"/>
              <a:t> took our sin upon Himself, becoming the grain offering of remembrance. He took our guilt and died our death.</a:t>
            </a:r>
          </a:p>
          <a:p>
            <a:endParaRPr lang="en-ZA" b="0" dirty="0" smtClean="0"/>
          </a:p>
          <a:p>
            <a:endParaRPr lang="en-ZA" dirty="0"/>
          </a:p>
        </p:txBody>
      </p:sp>
    </p:spTree>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ZA" dirty="0" smtClean="0"/>
              <a:t>BELLY AND THIGH </a:t>
            </a:r>
            <a:endParaRPr lang="en-ZA" dirty="0"/>
          </a:p>
        </p:txBody>
      </p:sp>
      <p:sp>
        <p:nvSpPr>
          <p:cNvPr id="3" name="Content Placeholder 2"/>
          <p:cNvSpPr>
            <a:spLocks noGrp="1"/>
          </p:cNvSpPr>
          <p:nvPr>
            <p:ph idx="1"/>
          </p:nvPr>
        </p:nvSpPr>
        <p:spPr>
          <a:xfrm>
            <a:off x="251520" y="1600200"/>
            <a:ext cx="8640960" cy="5645224"/>
          </a:xfrm>
        </p:spPr>
        <p:txBody>
          <a:bodyPr>
            <a:normAutofit fontScale="25000" lnSpcReduction="20000"/>
          </a:bodyPr>
          <a:lstStyle/>
          <a:p>
            <a:pPr marL="182563" indent="-182563" algn="just">
              <a:lnSpc>
                <a:spcPts val="2200"/>
              </a:lnSpc>
              <a:buFont typeface="Arial" pitchFamily="34" charset="0"/>
              <a:buChar char="•"/>
            </a:pPr>
            <a:r>
              <a:rPr lang="en-ZA" sz="9600" b="0" dirty="0" smtClean="0"/>
              <a:t>The word for “</a:t>
            </a:r>
            <a:r>
              <a:rPr lang="en-ZA" sz="9600" b="0" i="1" dirty="0" smtClean="0"/>
              <a:t>belly</a:t>
            </a:r>
            <a:r>
              <a:rPr lang="en-ZA" sz="9600" b="0" dirty="0" smtClean="0"/>
              <a:t>” here is “</a:t>
            </a:r>
            <a:r>
              <a:rPr lang="en-ZA" sz="9600" b="0" i="1" dirty="0" err="1" smtClean="0"/>
              <a:t>beten</a:t>
            </a:r>
            <a:r>
              <a:rPr lang="en-ZA" sz="9600" b="0" i="1" dirty="0" smtClean="0"/>
              <a:t>”, “</a:t>
            </a:r>
            <a:r>
              <a:rPr lang="en-ZA" sz="9600" b="0" i="1" dirty="0" err="1" smtClean="0"/>
              <a:t>beit</a:t>
            </a:r>
            <a:r>
              <a:rPr lang="en-ZA" sz="9600" b="0" i="1" dirty="0" smtClean="0"/>
              <a:t>-</a:t>
            </a:r>
            <a:r>
              <a:rPr lang="en-ZA" sz="9600" b="0" i="1" dirty="0" err="1" smtClean="0"/>
              <a:t>tet</a:t>
            </a:r>
            <a:r>
              <a:rPr lang="en-ZA" sz="9600" b="0" i="1" dirty="0" smtClean="0"/>
              <a:t>-nun</a:t>
            </a:r>
            <a:r>
              <a:rPr lang="en-ZA" sz="9600" b="0" dirty="0" smtClean="0"/>
              <a:t>” and, which when applied to women, is the </a:t>
            </a:r>
            <a:r>
              <a:rPr lang="en-ZA" sz="9600" b="0" i="1" dirty="0" smtClean="0"/>
              <a:t>“womb</a:t>
            </a:r>
            <a:r>
              <a:rPr lang="en-ZA" sz="9600" b="0" dirty="0" smtClean="0"/>
              <a:t>” or “</a:t>
            </a:r>
            <a:r>
              <a:rPr lang="en-ZA" sz="9600" b="0" i="1" dirty="0" smtClean="0"/>
              <a:t>abdomen”.</a:t>
            </a:r>
            <a:r>
              <a:rPr lang="en-ZA" sz="9600" b="0" dirty="0" smtClean="0"/>
              <a:t> This “</a:t>
            </a:r>
            <a:r>
              <a:rPr lang="en-ZA" sz="9600" b="0" i="1" dirty="0" smtClean="0"/>
              <a:t>womb</a:t>
            </a:r>
            <a:r>
              <a:rPr lang="en-ZA" sz="9600" b="0" dirty="0" smtClean="0"/>
              <a:t>” is the “</a:t>
            </a:r>
            <a:r>
              <a:rPr lang="en-ZA" sz="9600" b="0" i="1" dirty="0" smtClean="0"/>
              <a:t>house that surrounds the kingdom</a:t>
            </a:r>
            <a:r>
              <a:rPr lang="en-ZA" sz="9600" b="0" dirty="0" smtClean="0"/>
              <a:t>”. The word for </a:t>
            </a:r>
            <a:r>
              <a:rPr lang="en-ZA" sz="9600" b="0" i="1" dirty="0" smtClean="0"/>
              <a:t>“swell”</a:t>
            </a:r>
            <a:r>
              <a:rPr lang="en-ZA" sz="9600" b="0" dirty="0" smtClean="0"/>
              <a:t> is “</a:t>
            </a:r>
            <a:r>
              <a:rPr lang="en-ZA" sz="9600" b="0" i="1" dirty="0" err="1" smtClean="0"/>
              <a:t>tsabah</a:t>
            </a:r>
            <a:r>
              <a:rPr lang="en-ZA" sz="9600" b="0" i="1" dirty="0" smtClean="0"/>
              <a:t>”, “</a:t>
            </a:r>
            <a:r>
              <a:rPr lang="en-ZA" sz="9600" b="0" i="1" dirty="0" err="1" smtClean="0"/>
              <a:t>tzadee</a:t>
            </a:r>
            <a:r>
              <a:rPr lang="en-ZA" sz="9600" b="0" i="1" dirty="0" smtClean="0"/>
              <a:t>-</a:t>
            </a:r>
            <a:r>
              <a:rPr lang="en-ZA" sz="9600" b="0" i="1" dirty="0" err="1" smtClean="0"/>
              <a:t>beit</a:t>
            </a:r>
            <a:r>
              <a:rPr lang="en-ZA" sz="9600" b="0" i="1" dirty="0" smtClean="0"/>
              <a:t>-hey</a:t>
            </a:r>
            <a:r>
              <a:rPr lang="en-ZA" sz="9600" b="0" dirty="0" smtClean="0"/>
              <a:t>” and means to be “</a:t>
            </a:r>
            <a:r>
              <a:rPr lang="en-ZA" sz="9600" b="0" i="1" dirty="0" smtClean="0"/>
              <a:t>prominent</a:t>
            </a:r>
            <a:r>
              <a:rPr lang="en-ZA" sz="9600" b="0" dirty="0" smtClean="0"/>
              <a:t>”. Here, the letters tell us </a:t>
            </a:r>
            <a:r>
              <a:rPr lang="en-ZA" sz="9600" b="0" i="1" dirty="0" smtClean="0"/>
              <a:t>“the righteous house revealed</a:t>
            </a:r>
            <a:r>
              <a:rPr lang="en-ZA" sz="9600" b="0" dirty="0" smtClean="0"/>
              <a:t>”. For the unfaithful woman she will look as if she’s always pregnant, but never deliver a permanent curse</a:t>
            </a:r>
          </a:p>
          <a:p>
            <a:pPr marL="182563" indent="-182563" algn="just">
              <a:lnSpc>
                <a:spcPts val="2200"/>
              </a:lnSpc>
              <a:buFont typeface="Arial" pitchFamily="34" charset="0"/>
              <a:buChar char="•"/>
            </a:pPr>
            <a:r>
              <a:rPr lang="en-ZA" sz="9600" b="0" dirty="0" smtClean="0"/>
              <a:t>The word for “</a:t>
            </a:r>
            <a:r>
              <a:rPr lang="en-ZA" sz="9600" b="0" i="1" dirty="0" smtClean="0"/>
              <a:t>thig</a:t>
            </a:r>
            <a:r>
              <a:rPr lang="en-ZA" sz="9600" b="0" dirty="0" smtClean="0"/>
              <a:t>h” is “</a:t>
            </a:r>
            <a:r>
              <a:rPr lang="en-ZA" sz="9600" b="0" i="1" dirty="0" err="1" smtClean="0"/>
              <a:t>yarekah</a:t>
            </a:r>
            <a:r>
              <a:rPr lang="en-ZA" sz="9600" b="0" i="1" dirty="0" smtClean="0"/>
              <a:t>”, “</a:t>
            </a:r>
            <a:r>
              <a:rPr lang="en-ZA" sz="9600" b="0" i="1" dirty="0" err="1" smtClean="0"/>
              <a:t>yud</a:t>
            </a:r>
            <a:r>
              <a:rPr lang="en-ZA" sz="9600" b="0" i="1" dirty="0" smtClean="0"/>
              <a:t>-</a:t>
            </a:r>
            <a:r>
              <a:rPr lang="en-ZA" sz="9600" b="0" i="1" dirty="0" err="1" smtClean="0"/>
              <a:t>reish</a:t>
            </a:r>
            <a:r>
              <a:rPr lang="en-ZA" sz="9600" b="0" i="1" dirty="0" smtClean="0"/>
              <a:t>-</a:t>
            </a:r>
            <a:r>
              <a:rPr lang="en-ZA" sz="9600" b="0" i="1" dirty="0" err="1" smtClean="0"/>
              <a:t>khaf</a:t>
            </a:r>
            <a:r>
              <a:rPr lang="en-ZA" sz="9600" b="0" i="1" dirty="0" smtClean="0"/>
              <a:t>-hey</a:t>
            </a:r>
            <a:r>
              <a:rPr lang="en-ZA" sz="9600" b="0" dirty="0" smtClean="0"/>
              <a:t>”, meaning also “</a:t>
            </a:r>
            <a:r>
              <a:rPr lang="en-ZA" sz="9600" b="0" i="1" dirty="0" smtClean="0"/>
              <a:t>side</a:t>
            </a:r>
            <a:r>
              <a:rPr lang="en-ZA" sz="9600" b="0" dirty="0" smtClean="0"/>
              <a:t>” or “</a:t>
            </a:r>
            <a:r>
              <a:rPr lang="en-ZA" sz="9600" b="0" i="1" dirty="0" smtClean="0"/>
              <a:t>loins” (seat of reproduction</a:t>
            </a:r>
            <a:r>
              <a:rPr lang="en-ZA" sz="9600" b="0" dirty="0" smtClean="0"/>
              <a:t>). The word used here for “</a:t>
            </a:r>
            <a:r>
              <a:rPr lang="en-ZA" sz="9600" b="0" i="1" dirty="0" smtClean="0"/>
              <a:t>waste away” </a:t>
            </a:r>
            <a:r>
              <a:rPr lang="en-ZA" sz="9600" b="0" dirty="0" smtClean="0"/>
              <a:t>is </a:t>
            </a:r>
            <a:r>
              <a:rPr lang="en-ZA" sz="9600" b="0" i="1" dirty="0" smtClean="0"/>
              <a:t>“</a:t>
            </a:r>
            <a:r>
              <a:rPr lang="en-ZA" sz="9600" b="0" i="1" dirty="0" err="1" smtClean="0"/>
              <a:t>naphalah</a:t>
            </a:r>
            <a:r>
              <a:rPr lang="en-ZA" sz="9600" b="0" i="1" dirty="0" smtClean="0"/>
              <a:t>”, “nun-fey-lamed-hey</a:t>
            </a:r>
            <a:r>
              <a:rPr lang="en-ZA" sz="9600" b="0" dirty="0" smtClean="0"/>
              <a:t>”, which means to “</a:t>
            </a:r>
            <a:r>
              <a:rPr lang="en-ZA" sz="9600" b="0" i="1" dirty="0" smtClean="0"/>
              <a:t>fall</a:t>
            </a:r>
            <a:r>
              <a:rPr lang="en-ZA" sz="9600" b="0" dirty="0" smtClean="0"/>
              <a:t>” or “</a:t>
            </a:r>
            <a:r>
              <a:rPr lang="en-ZA" sz="9600" b="0" i="1" dirty="0" smtClean="0"/>
              <a:t>be lost</a:t>
            </a:r>
            <a:r>
              <a:rPr lang="en-ZA" sz="9600" b="0" dirty="0" smtClean="0"/>
              <a:t>” as well as to “</a:t>
            </a:r>
            <a:r>
              <a:rPr lang="en-ZA" sz="9600" b="0" i="1" dirty="0" smtClean="0"/>
              <a:t>prostrate oneself</a:t>
            </a:r>
            <a:r>
              <a:rPr lang="en-ZA" sz="9600" b="0" dirty="0" smtClean="0"/>
              <a:t>”. While she always appears pregnant, her “</a:t>
            </a:r>
            <a:r>
              <a:rPr lang="en-ZA" sz="9600" b="0" i="1" dirty="0" smtClean="0"/>
              <a:t>thigh”, “loins</a:t>
            </a:r>
            <a:r>
              <a:rPr lang="en-ZA" sz="9600" b="0" dirty="0" smtClean="0"/>
              <a:t>” or “</a:t>
            </a:r>
            <a:r>
              <a:rPr lang="en-ZA" sz="9600" b="0" i="1" dirty="0" smtClean="0"/>
              <a:t>seat of reproduction</a:t>
            </a:r>
            <a:r>
              <a:rPr lang="en-ZA" sz="9600" b="0" dirty="0" smtClean="0"/>
              <a:t>” wastes away, rendering her incapable of ever conceiving. Ephraim is like the adulterous woman found </a:t>
            </a:r>
            <a:r>
              <a:rPr lang="en-ZA" sz="9600" b="0" i="1" dirty="0" smtClean="0"/>
              <a:t>“guilty</a:t>
            </a:r>
            <a:r>
              <a:rPr lang="en-ZA" sz="9600" b="0" dirty="0" smtClean="0"/>
              <a:t>”, a “</a:t>
            </a:r>
            <a:r>
              <a:rPr lang="en-ZA" sz="9600" b="0" i="1" dirty="0" smtClean="0"/>
              <a:t>swelled</a:t>
            </a:r>
            <a:r>
              <a:rPr lang="en-ZA" sz="9600" b="0" dirty="0" smtClean="0"/>
              <a:t>” womb and “</a:t>
            </a:r>
            <a:r>
              <a:rPr lang="en-ZA" sz="9600" b="0" i="1" dirty="0" smtClean="0"/>
              <a:t>prominent</a:t>
            </a:r>
            <a:r>
              <a:rPr lang="en-ZA" sz="9600" b="0" dirty="0" smtClean="0"/>
              <a:t>” that bears no fruit. Only in righteousness, when he is declared clean by the blood of </a:t>
            </a:r>
            <a:r>
              <a:rPr lang="en-ZA" sz="9600" b="0" dirty="0" err="1" smtClean="0"/>
              <a:t>Mashiach</a:t>
            </a:r>
            <a:r>
              <a:rPr lang="en-ZA" sz="9600" b="0" dirty="0" smtClean="0"/>
              <a:t>, can he bear the “</a:t>
            </a:r>
            <a:r>
              <a:rPr lang="en-ZA" sz="9600" b="0" i="1" dirty="0" smtClean="0"/>
              <a:t>fruit of the Spirit</a:t>
            </a:r>
            <a:r>
              <a:rPr lang="en-ZA" sz="9600" b="0" dirty="0" smtClean="0"/>
              <a:t>” and thereby multiply believers, have children.</a:t>
            </a:r>
          </a:p>
          <a:p>
            <a:endParaRPr lang="en-ZA" dirty="0"/>
          </a:p>
        </p:txBody>
      </p:sp>
    </p:spTree>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ZA" dirty="0" smtClean="0"/>
              <a:t>2</a:t>
            </a:r>
            <a:r>
              <a:rPr lang="en-ZA" baseline="30000" dirty="0" smtClean="0"/>
              <a:t>nd</a:t>
            </a:r>
            <a:r>
              <a:rPr lang="en-ZA" dirty="0" smtClean="0"/>
              <a:t> DRINK</a:t>
            </a:r>
            <a:endParaRPr lang="en-ZA" dirty="0"/>
          </a:p>
        </p:txBody>
      </p:sp>
      <p:sp>
        <p:nvSpPr>
          <p:cNvPr id="3" name="Content Placeholder 2"/>
          <p:cNvSpPr>
            <a:spLocks noGrp="1"/>
          </p:cNvSpPr>
          <p:nvPr>
            <p:ph idx="1"/>
          </p:nvPr>
        </p:nvSpPr>
        <p:spPr/>
        <p:txBody>
          <a:bodyPr>
            <a:normAutofit/>
          </a:bodyPr>
          <a:lstStyle/>
          <a:p>
            <a:pPr algn="ctr"/>
            <a:r>
              <a:rPr lang="en-ZA" i="1" dirty="0" smtClean="0">
                <a:solidFill>
                  <a:srgbClr val="004821"/>
                </a:solidFill>
              </a:rPr>
              <a:t>‘And the priest shall take the grain offering of jealousy from the woman’s hand, and shall wave the offering before </a:t>
            </a:r>
            <a:r>
              <a:rPr lang="he-IL" i="1" dirty="0" smtClean="0">
                <a:solidFill>
                  <a:srgbClr val="004821"/>
                </a:solidFill>
              </a:rPr>
              <a:t>יהוה</a:t>
            </a:r>
            <a:r>
              <a:rPr lang="en-ZA" i="1" dirty="0" smtClean="0">
                <a:solidFill>
                  <a:srgbClr val="004821"/>
                </a:solidFill>
              </a:rPr>
              <a:t>, and bring it to the altar. ‘And the priest shall take a hand filled with the offering, as its remembrance offering, and burn it on the altar, and afterward make the woman drink the water</a:t>
            </a:r>
            <a:r>
              <a:rPr lang="en-ZA" b="1" i="1" dirty="0" smtClean="0">
                <a:solidFill>
                  <a:srgbClr val="004821"/>
                </a:solidFill>
              </a:rPr>
              <a:t>. </a:t>
            </a:r>
            <a:r>
              <a:rPr lang="en-US" b="1" i="1" dirty="0" smtClean="0">
                <a:solidFill>
                  <a:srgbClr val="004821"/>
                </a:solidFill>
              </a:rPr>
              <a:t>(Numbers 5:25-26)</a:t>
            </a:r>
          </a:p>
          <a:p>
            <a:r>
              <a:rPr lang="en-ZA" b="0" dirty="0" smtClean="0"/>
              <a:t>Why is the woman made to drink a second time? Perhaps the answer is in the Hebrew word for afterward – (</a:t>
            </a:r>
            <a:r>
              <a:rPr lang="en-ZA" b="0" dirty="0" err="1" smtClean="0"/>
              <a:t>achar</a:t>
            </a:r>
            <a:r>
              <a:rPr lang="en-ZA" b="0" dirty="0" smtClean="0"/>
              <a:t>). It can imply the end times. A sign or symbol for all that she is pure and spotless.</a:t>
            </a:r>
          </a:p>
          <a:p>
            <a:pPr algn="ctr"/>
            <a:r>
              <a:rPr lang="en-ZA" i="1" dirty="0" smtClean="0">
                <a:solidFill>
                  <a:srgbClr val="004821"/>
                </a:solidFill>
              </a:rPr>
              <a:t>Afterward the children of </a:t>
            </a:r>
            <a:r>
              <a:rPr lang="en-ZA" i="1" dirty="0" err="1" smtClean="0">
                <a:solidFill>
                  <a:srgbClr val="004821"/>
                </a:solidFill>
              </a:rPr>
              <a:t>Yisra’ĕl</a:t>
            </a:r>
            <a:r>
              <a:rPr lang="en-ZA" i="1" dirty="0" smtClean="0">
                <a:solidFill>
                  <a:srgbClr val="004821"/>
                </a:solidFill>
              </a:rPr>
              <a:t> shall return, and seek </a:t>
            </a:r>
            <a:r>
              <a:rPr lang="he-IL" i="1" dirty="0" smtClean="0">
                <a:solidFill>
                  <a:srgbClr val="004821"/>
                </a:solidFill>
              </a:rPr>
              <a:t>יהוה</a:t>
            </a:r>
            <a:r>
              <a:rPr lang="en-ZA" i="1" dirty="0" smtClean="0">
                <a:solidFill>
                  <a:srgbClr val="004821"/>
                </a:solidFill>
              </a:rPr>
              <a:t> their Elohim, and </a:t>
            </a:r>
            <a:r>
              <a:rPr lang="en-ZA" i="1" dirty="0" err="1" smtClean="0">
                <a:solidFill>
                  <a:srgbClr val="004821"/>
                </a:solidFill>
              </a:rPr>
              <a:t>Dawid</a:t>
            </a:r>
            <a:r>
              <a:rPr lang="en-ZA" i="1" dirty="0" smtClean="0">
                <a:solidFill>
                  <a:srgbClr val="004821"/>
                </a:solidFill>
              </a:rPr>
              <a:t>̱ their sovereign, and fear </a:t>
            </a:r>
            <a:r>
              <a:rPr lang="he-IL" i="1" dirty="0" smtClean="0">
                <a:solidFill>
                  <a:srgbClr val="004821"/>
                </a:solidFill>
              </a:rPr>
              <a:t>יהוה</a:t>
            </a:r>
            <a:r>
              <a:rPr lang="en-ZA" i="1" dirty="0" smtClean="0">
                <a:solidFill>
                  <a:srgbClr val="004821"/>
                </a:solidFill>
              </a:rPr>
              <a:t> and His goodness, in the latter days. </a:t>
            </a:r>
            <a:r>
              <a:rPr lang="en-US" b="1" i="1" dirty="0" smtClean="0">
                <a:solidFill>
                  <a:srgbClr val="004821"/>
                </a:solidFill>
              </a:rPr>
              <a:t>(Hosea 3:5)</a:t>
            </a:r>
          </a:p>
          <a:p>
            <a:pPr algn="ctr"/>
            <a:r>
              <a:rPr lang="en-ZA" i="1" dirty="0" smtClean="0">
                <a:solidFill>
                  <a:srgbClr val="004821"/>
                </a:solidFill>
              </a:rPr>
              <a:t>“And also on the male servants and on the female servants I shall pour out My Spirit in those days. </a:t>
            </a:r>
            <a:r>
              <a:rPr lang="en-ZA" b="1" i="1" dirty="0" smtClean="0">
                <a:solidFill>
                  <a:srgbClr val="004821"/>
                </a:solidFill>
              </a:rPr>
              <a:t>(Joel 2:29</a:t>
            </a:r>
            <a:r>
              <a:rPr lang="en-ZA" i="1" dirty="0" smtClean="0">
                <a:solidFill>
                  <a:srgbClr val="004821"/>
                </a:solidFill>
              </a:rPr>
              <a:t>)</a:t>
            </a:r>
          </a:p>
          <a:p>
            <a:endParaRPr lang="en-ZA" dirty="0" smtClean="0"/>
          </a:p>
          <a:p>
            <a:endParaRPr lang="en-ZA" dirty="0"/>
          </a:p>
        </p:txBody>
      </p:sp>
      <p:sp>
        <p:nvSpPr>
          <p:cNvPr id="4" name="Slide Number Placeholder 3"/>
          <p:cNvSpPr>
            <a:spLocks noGrp="1"/>
          </p:cNvSpPr>
          <p:nvPr>
            <p:ph type="sldNum" sz="quarter" idx="12"/>
          </p:nvPr>
        </p:nvSpPr>
        <p:spPr/>
        <p:txBody>
          <a:bodyPr/>
          <a:lstStyle/>
          <a:p>
            <a:pPr>
              <a:defRPr/>
            </a:pPr>
            <a:fld id="{715B7D16-8FAD-4D2D-B977-107333E7495D}" type="slidenum">
              <a:rPr lang="en-ZA" smtClean="0"/>
              <a:pPr>
                <a:defRPr/>
              </a:pPr>
              <a:t>33</a:t>
            </a:fld>
            <a:endParaRPr lang="en-ZA" dirty="0"/>
          </a:p>
        </p:txBody>
      </p:sp>
    </p:spTree>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ZA" dirty="0" smtClean="0"/>
              <a:t>THE CUP</a:t>
            </a:r>
            <a:endParaRPr lang="en-ZA" dirty="0"/>
          </a:p>
        </p:txBody>
      </p:sp>
      <p:sp>
        <p:nvSpPr>
          <p:cNvPr id="3" name="Content Placeholder 2"/>
          <p:cNvSpPr>
            <a:spLocks noGrp="1"/>
          </p:cNvSpPr>
          <p:nvPr>
            <p:ph idx="1"/>
          </p:nvPr>
        </p:nvSpPr>
        <p:spPr>
          <a:xfrm>
            <a:off x="395536" y="1600200"/>
            <a:ext cx="8291264" cy="5257800"/>
          </a:xfrm>
        </p:spPr>
        <p:txBody>
          <a:bodyPr>
            <a:noAutofit/>
          </a:bodyPr>
          <a:lstStyle/>
          <a:p>
            <a:pPr algn="just">
              <a:lnSpc>
                <a:spcPts val="2100"/>
              </a:lnSpc>
            </a:pPr>
            <a:r>
              <a:rPr lang="en-ZA" sz="2400" b="0" dirty="0" smtClean="0"/>
              <a:t>With the women at the well Yeshua shared His identity as the Living Water and told her that the </a:t>
            </a:r>
            <a:r>
              <a:rPr lang="en-ZA" sz="2400" b="0" i="1" dirty="0" smtClean="0"/>
              <a:t>cup</a:t>
            </a:r>
            <a:r>
              <a:rPr lang="en-ZA" sz="2400" b="0" dirty="0" smtClean="0"/>
              <a:t> He would drink would produce life in her not death. </a:t>
            </a:r>
            <a:r>
              <a:rPr lang="en-ZA" sz="2400" i="1" dirty="0" smtClean="0"/>
              <a:t>Matthew 10:6; 15:24 </a:t>
            </a:r>
          </a:p>
          <a:p>
            <a:pPr>
              <a:lnSpc>
                <a:spcPts val="2100"/>
              </a:lnSpc>
            </a:pPr>
            <a:r>
              <a:rPr lang="en-ZA" b="0" i="1" dirty="0" smtClean="0">
                <a:solidFill>
                  <a:srgbClr val="004821"/>
                </a:solidFill>
              </a:rPr>
              <a:t>As for me, when I am lifted up from the earth, I will draw everyone to myself.“ </a:t>
            </a:r>
            <a:r>
              <a:rPr lang="en-ZA" b="1" i="1" dirty="0" smtClean="0">
                <a:solidFill>
                  <a:srgbClr val="004821"/>
                </a:solidFill>
              </a:rPr>
              <a:t>(John 12:32) </a:t>
            </a:r>
            <a:r>
              <a:rPr lang="en-ZA" sz="2400" b="0" i="1" dirty="0" smtClean="0">
                <a:solidFill>
                  <a:srgbClr val="004821"/>
                </a:solidFill>
              </a:rPr>
              <a:t>.. </a:t>
            </a:r>
            <a:r>
              <a:rPr lang="en-ZA" i="1" dirty="0" smtClean="0">
                <a:solidFill>
                  <a:srgbClr val="004821"/>
                </a:solidFill>
              </a:rPr>
              <a:t>After this, </a:t>
            </a:r>
            <a:r>
              <a:rPr lang="he-IL" i="1" dirty="0" smtClean="0">
                <a:solidFill>
                  <a:srgbClr val="004821"/>
                </a:solidFill>
              </a:rPr>
              <a:t>יהושע</a:t>
            </a:r>
            <a:r>
              <a:rPr lang="en-ZA" i="1" dirty="0" smtClean="0">
                <a:solidFill>
                  <a:srgbClr val="004821"/>
                </a:solidFill>
              </a:rPr>
              <a:t>, knowing that all had been accomplished, in order that the Scripture might be accomplished, said, “I thirst!” A bowl of sour wine stood there, and they filled a sponge with sour wine, put it on hyssop, and held it to His mouth. So when </a:t>
            </a:r>
            <a:r>
              <a:rPr lang="he-IL" i="1" dirty="0" smtClean="0">
                <a:solidFill>
                  <a:srgbClr val="004821"/>
                </a:solidFill>
              </a:rPr>
              <a:t>יהושע</a:t>
            </a:r>
            <a:r>
              <a:rPr lang="en-ZA" i="1" dirty="0" smtClean="0">
                <a:solidFill>
                  <a:srgbClr val="004821"/>
                </a:solidFill>
              </a:rPr>
              <a:t> took the sour wine He said, “It has been accomplished!” And bowing His head, He gave up His spirit. </a:t>
            </a:r>
            <a:r>
              <a:rPr lang="en-US" b="1" i="1" dirty="0" smtClean="0">
                <a:solidFill>
                  <a:srgbClr val="004821"/>
                </a:solidFill>
              </a:rPr>
              <a:t>(John 19:28-30)</a:t>
            </a:r>
          </a:p>
          <a:p>
            <a:pPr>
              <a:lnSpc>
                <a:spcPts val="2100"/>
              </a:lnSpc>
            </a:pPr>
            <a:r>
              <a:rPr lang="he-IL" dirty="0" smtClean="0"/>
              <a:t>יהושע</a:t>
            </a:r>
            <a:r>
              <a:rPr lang="en-ZA" sz="2400" b="0" dirty="0" smtClean="0"/>
              <a:t> took our curse and died the death of the “</a:t>
            </a:r>
            <a:r>
              <a:rPr lang="en-ZA" sz="2400" b="0" i="1" dirty="0" smtClean="0"/>
              <a:t>adulterous wife</a:t>
            </a:r>
            <a:r>
              <a:rPr lang="en-ZA" sz="2400" b="0" dirty="0" smtClean="0"/>
              <a:t>”. Our atonement is made, even before we come to stand before </a:t>
            </a:r>
            <a:r>
              <a:rPr lang="he-IL" dirty="0" smtClean="0"/>
              <a:t>יהוה</a:t>
            </a:r>
            <a:r>
              <a:rPr lang="en-ZA" sz="2400" b="0" dirty="0" smtClean="0"/>
              <a:t>. The curse was </a:t>
            </a:r>
            <a:r>
              <a:rPr lang="en-ZA" sz="2400" b="0" i="1" dirty="0" smtClean="0"/>
              <a:t>“scraped off” </a:t>
            </a:r>
            <a:r>
              <a:rPr lang="en-ZA" sz="2400" b="0" dirty="0" smtClean="0"/>
              <a:t>of the parchment on which judgment was written and placed in the “</a:t>
            </a:r>
            <a:r>
              <a:rPr lang="en-ZA" sz="2400" b="0" i="1" dirty="0" smtClean="0"/>
              <a:t>bitter water”</a:t>
            </a:r>
            <a:r>
              <a:rPr lang="en-ZA" sz="2400" b="0" dirty="0" smtClean="0"/>
              <a:t>, the “</a:t>
            </a:r>
            <a:r>
              <a:rPr lang="en-ZA" sz="2400" b="0" i="1" dirty="0" smtClean="0"/>
              <a:t>bitter wine</a:t>
            </a:r>
            <a:r>
              <a:rPr lang="en-ZA" sz="2400" b="0" dirty="0" smtClean="0"/>
              <a:t>” that </a:t>
            </a:r>
            <a:r>
              <a:rPr lang="he-IL" dirty="0" smtClean="0"/>
              <a:t>יהושע</a:t>
            </a:r>
            <a:r>
              <a:rPr lang="en-ZA" sz="2400" b="0" dirty="0" smtClean="0"/>
              <a:t> was given at His death. </a:t>
            </a:r>
            <a:r>
              <a:rPr lang="en-ZA" i="1" dirty="0" smtClean="0">
                <a:solidFill>
                  <a:srgbClr val="004821"/>
                </a:solidFill>
              </a:rPr>
              <a:t>“For </a:t>
            </a:r>
            <a:r>
              <a:rPr lang="en-ZA" i="1" dirty="0" err="1" smtClean="0">
                <a:solidFill>
                  <a:srgbClr val="004821"/>
                </a:solidFill>
              </a:rPr>
              <a:t>Yisra’ĕl</a:t>
            </a:r>
            <a:r>
              <a:rPr lang="en-ZA" i="1" dirty="0" smtClean="0">
                <a:solidFill>
                  <a:srgbClr val="004821"/>
                </a:solidFill>
              </a:rPr>
              <a:t> is stubborn, ..“Their drink is sour, they have whored continually. Her rulers wildly loved shame. </a:t>
            </a:r>
            <a:r>
              <a:rPr lang="en-US" b="1" i="1" dirty="0" smtClean="0">
                <a:solidFill>
                  <a:srgbClr val="004821"/>
                </a:solidFill>
              </a:rPr>
              <a:t>(Hosea 4:16-18)</a:t>
            </a:r>
          </a:p>
          <a:p>
            <a:pPr>
              <a:lnSpc>
                <a:spcPts val="2100"/>
              </a:lnSpc>
            </a:pPr>
            <a:endParaRPr lang="en-US" dirty="0" smtClean="0"/>
          </a:p>
          <a:p>
            <a:pPr>
              <a:lnSpc>
                <a:spcPts val="2100"/>
              </a:lnSpc>
            </a:pPr>
            <a:endParaRPr lang="en-ZA" sz="2400" b="0" i="1" dirty="0" smtClean="0">
              <a:solidFill>
                <a:srgbClr val="004821"/>
              </a:solidFill>
            </a:endParaRPr>
          </a:p>
          <a:p>
            <a:pPr>
              <a:lnSpc>
                <a:spcPts val="2100"/>
              </a:lnSpc>
            </a:pPr>
            <a:endParaRPr lang="en-ZA" sz="1200" i="1" dirty="0"/>
          </a:p>
        </p:txBody>
      </p:sp>
    </p:spTree>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ZA" dirty="0" smtClean="0"/>
              <a:t>THE GOLDEN CALF</a:t>
            </a:r>
            <a:endParaRPr lang="en-ZA" dirty="0"/>
          </a:p>
        </p:txBody>
      </p:sp>
      <p:sp>
        <p:nvSpPr>
          <p:cNvPr id="3" name="Content Placeholder 2"/>
          <p:cNvSpPr>
            <a:spLocks noGrp="1"/>
          </p:cNvSpPr>
          <p:nvPr>
            <p:ph idx="1"/>
          </p:nvPr>
        </p:nvSpPr>
        <p:spPr>
          <a:xfrm>
            <a:off x="457200" y="1600200"/>
            <a:ext cx="8229600" cy="5257800"/>
          </a:xfrm>
        </p:spPr>
        <p:txBody>
          <a:bodyPr>
            <a:noAutofit/>
          </a:bodyPr>
          <a:lstStyle/>
          <a:p>
            <a:pPr algn="ctr">
              <a:lnSpc>
                <a:spcPts val="2300"/>
              </a:lnSpc>
            </a:pPr>
            <a:r>
              <a:rPr lang="en-ZA" sz="2400" i="1" dirty="0" smtClean="0">
                <a:solidFill>
                  <a:srgbClr val="004821"/>
                </a:solidFill>
              </a:rPr>
              <a:t> Exodus 32:11-22 </a:t>
            </a:r>
            <a:r>
              <a:rPr lang="en-ZA" sz="2400" b="0" i="1" dirty="0" smtClean="0">
                <a:solidFill>
                  <a:srgbClr val="004821"/>
                </a:solidFill>
              </a:rPr>
              <a:t>Moses carried Yahweh’s Marriage Covenant - written on two stone tablets - between Himself and His people down Mount Sinai and presented it to the assembly of Israel, who just days earlier had betrothed themselves to Yahweh. He found them committing adultery by bowing down to the Golden calf thus they changed to an adulterous, </a:t>
            </a:r>
            <a:r>
              <a:rPr lang="en-ZA" sz="2400" b="0" i="1" dirty="0" err="1" smtClean="0">
                <a:solidFill>
                  <a:srgbClr val="004821"/>
                </a:solidFill>
              </a:rPr>
              <a:t>sotah</a:t>
            </a:r>
            <a:r>
              <a:rPr lang="en-ZA" sz="2400" b="0" i="1" dirty="0" smtClean="0">
                <a:solidFill>
                  <a:srgbClr val="004821"/>
                </a:solidFill>
              </a:rPr>
              <a:t> bride.</a:t>
            </a:r>
          </a:p>
          <a:p>
            <a:pPr algn="just">
              <a:lnSpc>
                <a:spcPts val="2300"/>
              </a:lnSpc>
            </a:pPr>
            <a:r>
              <a:rPr lang="en-ZA" sz="2400" i="1" dirty="0" smtClean="0">
                <a:solidFill>
                  <a:srgbClr val="C00000"/>
                </a:solidFill>
              </a:rPr>
              <a:t>Note: </a:t>
            </a:r>
            <a:r>
              <a:rPr lang="en-ZA" sz="2400" b="0" i="1" dirty="0" smtClean="0">
                <a:solidFill>
                  <a:srgbClr val="C00000"/>
                </a:solidFill>
              </a:rPr>
              <a:t>It was at Shavuot, that Moses smashed the two tablets, they were supposed to wait on God</a:t>
            </a:r>
          </a:p>
          <a:p>
            <a:pPr>
              <a:lnSpc>
                <a:spcPts val="2300"/>
              </a:lnSpc>
            </a:pPr>
            <a:r>
              <a:rPr lang="en-ZA" sz="2400" b="0" dirty="0" smtClean="0"/>
              <a:t>Moses ground the golden calf to powder, scattered it on the water and made the Israelites drink it. Then </a:t>
            </a:r>
            <a:r>
              <a:rPr lang="he-IL" dirty="0" smtClean="0"/>
              <a:t>יהוה</a:t>
            </a:r>
            <a:r>
              <a:rPr lang="en-ZA" sz="2400" b="0" dirty="0" smtClean="0"/>
              <a:t> said, “</a:t>
            </a:r>
            <a:r>
              <a:rPr lang="en-ZA" sz="2400" b="0" i="1" dirty="0" smtClean="0"/>
              <a:t>Go back and forth through the camp from one end to the other, each killing his brother and friend and neighbour.” </a:t>
            </a:r>
            <a:r>
              <a:rPr lang="en-ZA" sz="2400" b="0" dirty="0" smtClean="0"/>
              <a:t>How did Moses know who participated in the worship of the golden calf? Their </a:t>
            </a:r>
            <a:r>
              <a:rPr lang="en-ZA" sz="2400" b="0" i="1" dirty="0" smtClean="0"/>
              <a:t>bellies had swelled and their thighs rotted</a:t>
            </a:r>
            <a:r>
              <a:rPr lang="en-ZA" sz="2400" b="0" dirty="0" smtClean="0"/>
              <a:t> 3000 died by the sword that day.</a:t>
            </a:r>
          </a:p>
          <a:p>
            <a:pPr algn="just">
              <a:lnSpc>
                <a:spcPts val="2300"/>
              </a:lnSpc>
            </a:pPr>
            <a:r>
              <a:rPr lang="en-ZA" sz="2400" b="0" i="1" dirty="0" smtClean="0">
                <a:solidFill>
                  <a:srgbClr val="C00000"/>
                </a:solidFill>
              </a:rPr>
              <a:t>1600 years later on Pentecost 3000 were redeemed in Jerusalem</a:t>
            </a:r>
            <a:endParaRPr lang="en-ZA" sz="2400" b="0" i="1" dirty="0">
              <a:solidFill>
                <a:srgbClr val="C00000"/>
              </a:solidFill>
            </a:endParaRPr>
          </a:p>
        </p:txBody>
      </p:sp>
    </p:spTree>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ZA" dirty="0" smtClean="0"/>
              <a:t>NAZARITE VOW</a:t>
            </a:r>
            <a:endParaRPr lang="en-ZA" dirty="0"/>
          </a:p>
        </p:txBody>
      </p:sp>
      <p:sp>
        <p:nvSpPr>
          <p:cNvPr id="3" name="Content Placeholder 2"/>
          <p:cNvSpPr>
            <a:spLocks noGrp="1"/>
          </p:cNvSpPr>
          <p:nvPr>
            <p:ph idx="1"/>
          </p:nvPr>
        </p:nvSpPr>
        <p:spPr/>
        <p:txBody>
          <a:bodyPr>
            <a:noAutofit/>
          </a:bodyPr>
          <a:lstStyle/>
          <a:p>
            <a:pPr algn="just">
              <a:lnSpc>
                <a:spcPts val="2300"/>
              </a:lnSpc>
            </a:pPr>
            <a:r>
              <a:rPr lang="en-ZA" sz="2400" b="1" i="1" dirty="0" smtClean="0">
                <a:solidFill>
                  <a:srgbClr val="004821"/>
                </a:solidFill>
              </a:rPr>
              <a:t>Numbers 6:1-21  </a:t>
            </a:r>
            <a:r>
              <a:rPr lang="en-ZA" sz="2400" dirty="0" smtClean="0"/>
              <a:t>- </a:t>
            </a:r>
            <a:r>
              <a:rPr lang="en-ZA" sz="2400" b="0" dirty="0" smtClean="0"/>
              <a:t>The English word “</a:t>
            </a:r>
            <a:r>
              <a:rPr lang="en-ZA" sz="2400" b="0" i="1" dirty="0" err="1" smtClean="0"/>
              <a:t>Nazarite</a:t>
            </a:r>
            <a:r>
              <a:rPr lang="en-ZA" sz="2400" b="0" i="1" dirty="0" smtClean="0"/>
              <a:t>” </a:t>
            </a:r>
            <a:r>
              <a:rPr lang="en-ZA" sz="2400" b="0" dirty="0" smtClean="0"/>
              <a:t>used here, in the Hebrew is </a:t>
            </a:r>
            <a:r>
              <a:rPr lang="en-ZA" sz="2400" b="0" i="1" dirty="0" smtClean="0"/>
              <a:t>“</a:t>
            </a:r>
            <a:r>
              <a:rPr lang="en-ZA" sz="2400" b="0" i="1" dirty="0" err="1" smtClean="0"/>
              <a:t>Nazir</a:t>
            </a:r>
            <a:r>
              <a:rPr lang="en-ZA" sz="2400" b="0" i="1" dirty="0" smtClean="0"/>
              <a:t>” </a:t>
            </a:r>
            <a:r>
              <a:rPr lang="en-ZA" sz="2400" b="0" dirty="0" smtClean="0"/>
              <a:t>(Nun-</a:t>
            </a:r>
            <a:r>
              <a:rPr lang="en-ZA" sz="2400" b="0" dirty="0" err="1" smtClean="0"/>
              <a:t>zayin</a:t>
            </a:r>
            <a:r>
              <a:rPr lang="en-ZA" sz="2400" b="0" dirty="0" smtClean="0"/>
              <a:t>-</a:t>
            </a:r>
            <a:r>
              <a:rPr lang="en-ZA" sz="2400" b="0" dirty="0" err="1" smtClean="0"/>
              <a:t>yud</a:t>
            </a:r>
            <a:r>
              <a:rPr lang="en-ZA" sz="2400" b="0" dirty="0" smtClean="0"/>
              <a:t>-</a:t>
            </a:r>
            <a:r>
              <a:rPr lang="en-ZA" sz="2400" b="0" dirty="0" err="1" smtClean="0"/>
              <a:t>reish</a:t>
            </a:r>
            <a:r>
              <a:rPr lang="en-ZA" sz="2400" b="0" dirty="0" smtClean="0"/>
              <a:t>), which means</a:t>
            </a:r>
            <a:r>
              <a:rPr lang="en-ZA" sz="2400" b="0" i="1" dirty="0" smtClean="0"/>
              <a:t> “consecrated” or “devoted one”. </a:t>
            </a:r>
            <a:r>
              <a:rPr lang="en-ZA" sz="2400" b="0" dirty="0" smtClean="0"/>
              <a:t>From the root word </a:t>
            </a:r>
            <a:r>
              <a:rPr lang="en-ZA" sz="2400" b="0" i="1" dirty="0" smtClean="0"/>
              <a:t>“</a:t>
            </a:r>
            <a:r>
              <a:rPr lang="en-ZA" sz="2400" b="0" i="1" dirty="0" err="1" smtClean="0"/>
              <a:t>nazar</a:t>
            </a:r>
            <a:r>
              <a:rPr lang="en-ZA" sz="2400" b="0" i="1" dirty="0" smtClean="0"/>
              <a:t>”, </a:t>
            </a:r>
            <a:r>
              <a:rPr lang="en-ZA" sz="2400" b="0" dirty="0" smtClean="0"/>
              <a:t>which means to </a:t>
            </a:r>
            <a:r>
              <a:rPr lang="en-ZA" sz="2400" b="0" i="1" dirty="0" smtClean="0"/>
              <a:t>“separate oneself”, to “set apart” or “abstain”. </a:t>
            </a:r>
            <a:endParaRPr lang="en-ZA" sz="2400" b="0" dirty="0" smtClean="0"/>
          </a:p>
          <a:p>
            <a:pPr algn="just">
              <a:lnSpc>
                <a:spcPts val="2300"/>
              </a:lnSpc>
            </a:pPr>
            <a:r>
              <a:rPr lang="en-ZA" sz="2400" b="0" dirty="0" smtClean="0"/>
              <a:t>A vow of abstinence made by a man OR a woman for a specific period of time,  consecrating themselves to Yahweh.</a:t>
            </a:r>
          </a:p>
          <a:p>
            <a:pPr algn="just">
              <a:lnSpc>
                <a:spcPts val="2300"/>
              </a:lnSpc>
              <a:buFont typeface="Arial" pitchFamily="34" charset="0"/>
              <a:buChar char="•"/>
            </a:pPr>
            <a:r>
              <a:rPr lang="en-ZA" sz="2400" b="0" dirty="0" smtClean="0"/>
              <a:t> They were not to have any food from the grape: wine, vinegar, grape juice, grapes, raisins, seeds or skins. </a:t>
            </a:r>
          </a:p>
          <a:p>
            <a:pPr algn="just">
              <a:lnSpc>
                <a:spcPts val="2300"/>
              </a:lnSpc>
              <a:buFont typeface="Arial" pitchFamily="34" charset="0"/>
              <a:buChar char="•"/>
            </a:pPr>
            <a:r>
              <a:rPr lang="en-ZA" sz="2400" b="0" dirty="0" smtClean="0"/>
              <a:t>Not to cut their hair but to let it grow long</a:t>
            </a:r>
          </a:p>
          <a:p>
            <a:pPr algn="just">
              <a:lnSpc>
                <a:spcPts val="2300"/>
              </a:lnSpc>
              <a:buFont typeface="Arial" pitchFamily="34" charset="0"/>
              <a:buChar char="•"/>
            </a:pPr>
            <a:r>
              <a:rPr lang="en-ZA" sz="2400" b="0" dirty="0" smtClean="0"/>
              <a:t>No contact with a dead body, even a close relative. </a:t>
            </a:r>
          </a:p>
          <a:p>
            <a:pPr algn="just">
              <a:lnSpc>
                <a:spcPts val="2300"/>
              </a:lnSpc>
            </a:pPr>
            <a:r>
              <a:rPr lang="en-ZA" sz="2400" b="0" dirty="0" smtClean="0"/>
              <a:t>After the specified time the person was to appear before the Priest and offer an elevation offering and a sin offering together with their meal offerings and drink offerings and a basket of unleavened bread with oil. The person was to shave their hair that was dedicated to Yahweh and put it in the fire as the sacrifice of the fellowship offering.</a:t>
            </a:r>
          </a:p>
        </p:txBody>
      </p:sp>
    </p:spTree>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ZA" dirty="0" smtClean="0"/>
              <a:t>NAZARISM</a:t>
            </a:r>
            <a:endParaRPr lang="en-ZA" dirty="0"/>
          </a:p>
        </p:txBody>
      </p:sp>
      <p:sp>
        <p:nvSpPr>
          <p:cNvPr id="3" name="Content Placeholder 2"/>
          <p:cNvSpPr>
            <a:spLocks noGrp="1"/>
          </p:cNvSpPr>
          <p:nvPr>
            <p:ph idx="1"/>
          </p:nvPr>
        </p:nvSpPr>
        <p:spPr>
          <a:xfrm>
            <a:off x="457200" y="1600200"/>
            <a:ext cx="8229600" cy="5257800"/>
          </a:xfrm>
        </p:spPr>
        <p:txBody>
          <a:bodyPr>
            <a:normAutofit fontScale="25000" lnSpcReduction="20000"/>
          </a:bodyPr>
          <a:lstStyle/>
          <a:p>
            <a:pPr>
              <a:lnSpc>
                <a:spcPts val="2200"/>
              </a:lnSpc>
            </a:pPr>
            <a:r>
              <a:rPr lang="en-ZA" sz="9600" b="0" dirty="0" err="1" smtClean="0"/>
              <a:t>Nazirism</a:t>
            </a:r>
            <a:r>
              <a:rPr lang="en-ZA" sz="9600" b="0" dirty="0" smtClean="0"/>
              <a:t> separates and elevates one to a state of holiness with </a:t>
            </a:r>
            <a:r>
              <a:rPr lang="he-IL" sz="9600" dirty="0" smtClean="0"/>
              <a:t>יהוה</a:t>
            </a:r>
            <a:r>
              <a:rPr lang="en-ZA" sz="9600" b="0" dirty="0" smtClean="0"/>
              <a:t>. The person’s holiness is directly linked to the growth of his hair. The Hebrew root word of hair </a:t>
            </a:r>
            <a:r>
              <a:rPr lang="en-ZA" sz="9600" b="0" dirty="0" err="1" smtClean="0"/>
              <a:t>is</a:t>
            </a:r>
            <a:r>
              <a:rPr lang="en-ZA" sz="9600" b="0" i="1" dirty="0" err="1" smtClean="0"/>
              <a:t>nezer</a:t>
            </a:r>
            <a:r>
              <a:rPr lang="en-ZA" sz="9600" b="0" i="1" dirty="0" smtClean="0"/>
              <a:t> </a:t>
            </a:r>
            <a:r>
              <a:rPr lang="en-ZA" sz="9600" b="0" dirty="0" smtClean="0"/>
              <a:t>(TWOT # 1340a) meaning crown, separation, consecration and hair.</a:t>
            </a:r>
          </a:p>
          <a:p>
            <a:pPr algn="just">
              <a:lnSpc>
                <a:spcPts val="2200"/>
              </a:lnSpc>
            </a:pPr>
            <a:r>
              <a:rPr lang="en-ZA" sz="9600" b="0" dirty="0" smtClean="0"/>
              <a:t>Two types: </a:t>
            </a:r>
          </a:p>
          <a:p>
            <a:pPr marL="274638" indent="-274638" algn="just">
              <a:lnSpc>
                <a:spcPts val="2200"/>
              </a:lnSpc>
              <a:buFont typeface="+mj-lt"/>
              <a:buAutoNum type="arabicPeriod"/>
            </a:pPr>
            <a:r>
              <a:rPr lang="en-ZA" sz="9600" b="0" dirty="0" smtClean="0"/>
              <a:t>From birth, dedicated by parents - Samson, Samuel, John the Baptist;</a:t>
            </a:r>
          </a:p>
          <a:p>
            <a:pPr marL="274638" indent="-274638" algn="just">
              <a:lnSpc>
                <a:spcPts val="2200"/>
              </a:lnSpc>
              <a:buFont typeface="+mj-lt"/>
              <a:buAutoNum type="arabicPeriod"/>
            </a:pPr>
            <a:r>
              <a:rPr lang="en-ZA" sz="9600" b="0" dirty="0" smtClean="0"/>
              <a:t>Perpetual Nasserite – Apostle Paul (Acts 18:18; 21:17 to 22:29 ) </a:t>
            </a:r>
            <a:r>
              <a:rPr lang="en-ZA" sz="9600" b="0" i="1" dirty="0" smtClean="0">
                <a:solidFill>
                  <a:srgbClr val="C00000"/>
                </a:solidFill>
              </a:rPr>
              <a:t>Alarmed by the attack coming against Paul’s ministry by those saying that he spoke against the Law of Moses and the </a:t>
            </a:r>
            <a:r>
              <a:rPr lang="en-ZA" sz="9600" b="0" i="1" dirty="0" err="1" smtClean="0">
                <a:solidFill>
                  <a:srgbClr val="C00000"/>
                </a:solidFill>
              </a:rPr>
              <a:t>Temple,the</a:t>
            </a:r>
            <a:r>
              <a:rPr lang="en-ZA" sz="9600" b="0" i="1" dirty="0" smtClean="0">
                <a:solidFill>
                  <a:srgbClr val="C00000"/>
                </a:solidFill>
              </a:rPr>
              <a:t> council advised Paul to </a:t>
            </a:r>
            <a:r>
              <a:rPr lang="en-ZA" sz="9600" b="0" i="1" dirty="0" err="1" smtClean="0">
                <a:solidFill>
                  <a:srgbClr val="C00000"/>
                </a:solidFill>
              </a:rPr>
              <a:t>fulfill</a:t>
            </a:r>
            <a:r>
              <a:rPr lang="en-ZA" sz="9600" b="0" i="1" dirty="0" smtClean="0">
                <a:solidFill>
                  <a:srgbClr val="C00000"/>
                </a:solidFill>
              </a:rPr>
              <a:t> his </a:t>
            </a:r>
            <a:r>
              <a:rPr lang="en-ZA" sz="9600" b="0" i="1" dirty="0" err="1" smtClean="0">
                <a:solidFill>
                  <a:srgbClr val="C00000"/>
                </a:solidFill>
              </a:rPr>
              <a:t>Nazarite</a:t>
            </a:r>
            <a:r>
              <a:rPr lang="en-ZA" sz="9600" b="0" i="1" dirty="0" smtClean="0">
                <a:solidFill>
                  <a:srgbClr val="C00000"/>
                </a:solidFill>
              </a:rPr>
              <a:t> vow at the Temple for all to witness that he did uphold the Law of Moses and the Temple. He also agreed to pay for 4 others. (One years wages)</a:t>
            </a:r>
          </a:p>
          <a:p>
            <a:pPr marL="514350" indent="-514350" algn="just">
              <a:lnSpc>
                <a:spcPts val="2200"/>
              </a:lnSpc>
            </a:pPr>
            <a:r>
              <a:rPr lang="en-ZA" sz="9600" b="0" dirty="0" smtClean="0"/>
              <a:t>Period of vow: </a:t>
            </a:r>
          </a:p>
          <a:p>
            <a:pPr algn="ctr">
              <a:lnSpc>
                <a:spcPts val="2200"/>
              </a:lnSpc>
            </a:pPr>
            <a:r>
              <a:rPr lang="en-ZA" sz="9600" b="0" dirty="0" smtClean="0">
                <a:solidFill>
                  <a:srgbClr val="C00000"/>
                </a:solidFill>
              </a:rPr>
              <a:t>One Sabbath year, the year separated for the land, no pruning to take place</a:t>
            </a:r>
          </a:p>
          <a:p>
            <a:pPr marL="514350" indent="-514350" algn="just"/>
            <a:endParaRPr lang="en-ZA" b="0" dirty="0" smtClean="0"/>
          </a:p>
          <a:p>
            <a:pPr algn="just"/>
            <a:endParaRPr lang="en-ZA" b="0" dirty="0" smtClean="0"/>
          </a:p>
          <a:p>
            <a:pPr algn="just"/>
            <a:endParaRPr lang="en-ZA" b="0" dirty="0" smtClean="0"/>
          </a:p>
          <a:p>
            <a:endParaRPr lang="en-ZA" b="0" dirty="0" smtClean="0"/>
          </a:p>
          <a:p>
            <a:endParaRPr lang="en-ZA" b="0" dirty="0" smtClean="0"/>
          </a:p>
          <a:p>
            <a:endParaRPr lang="en-ZA" b="0" dirty="0"/>
          </a:p>
        </p:txBody>
      </p:sp>
    </p:spTree>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ZA" smtClean="0"/>
              <a:t>THE AARONIC BLESSING</a:t>
            </a:r>
            <a:endParaRPr lang="en-ZA" dirty="0"/>
          </a:p>
        </p:txBody>
      </p:sp>
      <p:sp>
        <p:nvSpPr>
          <p:cNvPr id="3" name="Content Placeholder 2"/>
          <p:cNvSpPr>
            <a:spLocks noGrp="1"/>
          </p:cNvSpPr>
          <p:nvPr>
            <p:ph idx="1"/>
          </p:nvPr>
        </p:nvSpPr>
        <p:spPr/>
        <p:txBody>
          <a:bodyPr>
            <a:normAutofit/>
          </a:bodyPr>
          <a:lstStyle/>
          <a:p>
            <a:r>
              <a:rPr lang="en-ZA" b="1" i="1" dirty="0" smtClean="0">
                <a:solidFill>
                  <a:srgbClr val="004821"/>
                </a:solidFill>
              </a:rPr>
              <a:t>Numbers 6:22-27 </a:t>
            </a:r>
            <a:r>
              <a:rPr lang="en-ZA" i="1" dirty="0" smtClean="0">
                <a:solidFill>
                  <a:srgbClr val="004821"/>
                </a:solidFill>
              </a:rPr>
              <a:t>‘This is how you bless the children of </a:t>
            </a:r>
            <a:r>
              <a:rPr lang="en-ZA" i="1" dirty="0" err="1" smtClean="0">
                <a:solidFill>
                  <a:srgbClr val="004821"/>
                </a:solidFill>
              </a:rPr>
              <a:t>Yisra’ĕl</a:t>
            </a:r>
            <a:r>
              <a:rPr lang="en-ZA" i="1" dirty="0" smtClean="0">
                <a:solidFill>
                  <a:srgbClr val="004821"/>
                </a:solidFill>
              </a:rPr>
              <a:t>. Say to them: </a:t>
            </a:r>
            <a:endParaRPr lang="en-US" i="1" dirty="0" smtClean="0">
              <a:solidFill>
                <a:srgbClr val="004821"/>
              </a:solidFill>
            </a:endParaRPr>
          </a:p>
          <a:p>
            <a:pPr algn="ctr"/>
            <a:r>
              <a:rPr lang="en-ZA" i="1" dirty="0" smtClean="0">
                <a:solidFill>
                  <a:srgbClr val="C00000"/>
                </a:solidFill>
              </a:rPr>
              <a:t>Hebrew: ‘</a:t>
            </a:r>
            <a:r>
              <a:rPr lang="en-ZA" i="1" dirty="0" err="1" smtClean="0">
                <a:solidFill>
                  <a:srgbClr val="C00000"/>
                </a:solidFill>
              </a:rPr>
              <a:t>Yevarech’cha</a:t>
            </a:r>
            <a:r>
              <a:rPr lang="en-ZA" i="1" dirty="0" smtClean="0">
                <a:solidFill>
                  <a:srgbClr val="C00000"/>
                </a:solidFill>
              </a:rPr>
              <a:t> Yahweh </a:t>
            </a:r>
            <a:r>
              <a:rPr lang="en-ZA" i="1" dirty="0" err="1" smtClean="0">
                <a:solidFill>
                  <a:srgbClr val="C00000"/>
                </a:solidFill>
              </a:rPr>
              <a:t>v’yishmerecha</a:t>
            </a:r>
            <a:r>
              <a:rPr lang="en-ZA" i="1" dirty="0" smtClean="0">
                <a:solidFill>
                  <a:srgbClr val="C00000"/>
                </a:solidFill>
              </a:rPr>
              <a:t>. </a:t>
            </a:r>
            <a:r>
              <a:rPr lang="en-ZA" i="1" dirty="0" err="1" smtClean="0">
                <a:solidFill>
                  <a:srgbClr val="C00000"/>
                </a:solidFill>
              </a:rPr>
              <a:t>Ya’er</a:t>
            </a:r>
            <a:r>
              <a:rPr lang="en-ZA" i="1" dirty="0" smtClean="0">
                <a:solidFill>
                  <a:srgbClr val="C00000"/>
                </a:solidFill>
              </a:rPr>
              <a:t> Yahweh </a:t>
            </a:r>
            <a:r>
              <a:rPr lang="en-ZA" i="1" dirty="0" err="1" smtClean="0">
                <a:solidFill>
                  <a:srgbClr val="C00000"/>
                </a:solidFill>
              </a:rPr>
              <a:t>panav</a:t>
            </a:r>
            <a:r>
              <a:rPr lang="en-ZA" i="1" dirty="0" smtClean="0">
                <a:solidFill>
                  <a:srgbClr val="C00000"/>
                </a:solidFill>
              </a:rPr>
              <a:t> </a:t>
            </a:r>
            <a:r>
              <a:rPr lang="en-ZA" i="1" dirty="0" err="1" smtClean="0">
                <a:solidFill>
                  <a:srgbClr val="C00000"/>
                </a:solidFill>
              </a:rPr>
              <a:t>eleycha</a:t>
            </a:r>
            <a:r>
              <a:rPr lang="en-ZA" i="1" dirty="0" smtClean="0">
                <a:solidFill>
                  <a:srgbClr val="C00000"/>
                </a:solidFill>
              </a:rPr>
              <a:t>  </a:t>
            </a:r>
            <a:r>
              <a:rPr lang="en-ZA" i="1" dirty="0" err="1" smtClean="0">
                <a:solidFill>
                  <a:srgbClr val="C00000"/>
                </a:solidFill>
              </a:rPr>
              <a:t>viyechuneka</a:t>
            </a:r>
            <a:r>
              <a:rPr lang="en-ZA" i="1" dirty="0" smtClean="0">
                <a:solidFill>
                  <a:srgbClr val="C00000"/>
                </a:solidFill>
              </a:rPr>
              <a:t>.  </a:t>
            </a:r>
            <a:r>
              <a:rPr lang="en-ZA" i="1" dirty="0" err="1" smtClean="0">
                <a:solidFill>
                  <a:srgbClr val="C00000"/>
                </a:solidFill>
              </a:rPr>
              <a:t>Yissah</a:t>
            </a:r>
            <a:r>
              <a:rPr lang="en-ZA" i="1" dirty="0" smtClean="0">
                <a:solidFill>
                  <a:srgbClr val="C00000"/>
                </a:solidFill>
              </a:rPr>
              <a:t> Yahweh </a:t>
            </a:r>
            <a:r>
              <a:rPr lang="en-ZA" i="1" dirty="0" err="1" smtClean="0">
                <a:solidFill>
                  <a:srgbClr val="C00000"/>
                </a:solidFill>
              </a:rPr>
              <a:t>panav</a:t>
            </a:r>
            <a:r>
              <a:rPr lang="en-ZA" i="1" dirty="0" smtClean="0">
                <a:solidFill>
                  <a:srgbClr val="C00000"/>
                </a:solidFill>
              </a:rPr>
              <a:t> </a:t>
            </a:r>
            <a:r>
              <a:rPr lang="en-ZA" i="1" dirty="0" err="1" smtClean="0">
                <a:solidFill>
                  <a:srgbClr val="C00000"/>
                </a:solidFill>
              </a:rPr>
              <a:t>eleychha</a:t>
            </a:r>
            <a:r>
              <a:rPr lang="en-ZA" i="1" dirty="0" smtClean="0">
                <a:solidFill>
                  <a:srgbClr val="C00000"/>
                </a:solidFill>
              </a:rPr>
              <a:t> </a:t>
            </a:r>
            <a:r>
              <a:rPr lang="en-ZA" i="1" dirty="0" err="1" smtClean="0">
                <a:solidFill>
                  <a:srgbClr val="C00000"/>
                </a:solidFill>
              </a:rPr>
              <a:t>veyasem</a:t>
            </a:r>
            <a:r>
              <a:rPr lang="en-ZA" i="1" dirty="0" smtClean="0">
                <a:solidFill>
                  <a:srgbClr val="C00000"/>
                </a:solidFill>
              </a:rPr>
              <a:t> </a:t>
            </a:r>
            <a:r>
              <a:rPr lang="en-ZA" i="1" dirty="0" err="1" smtClean="0">
                <a:solidFill>
                  <a:srgbClr val="C00000"/>
                </a:solidFill>
              </a:rPr>
              <a:t>lecha</a:t>
            </a:r>
            <a:r>
              <a:rPr lang="en-ZA" i="1" dirty="0" smtClean="0">
                <a:solidFill>
                  <a:srgbClr val="C00000"/>
                </a:solidFill>
              </a:rPr>
              <a:t> shalom.</a:t>
            </a:r>
          </a:p>
          <a:p>
            <a:pPr algn="ctr"/>
            <a:r>
              <a:rPr lang="en-ZA" i="1" dirty="0" smtClean="0">
                <a:solidFill>
                  <a:srgbClr val="004821"/>
                </a:solidFill>
              </a:rPr>
              <a:t>Greek/English: ‘The LORD bless you and keep you; The LORD make His face shine upon you and be gracious to you; The LORD lift up His countenance upon you and give you peace/shalom.’</a:t>
            </a:r>
          </a:p>
          <a:p>
            <a:r>
              <a:rPr lang="en-ZA" dirty="0" smtClean="0"/>
              <a:t>Hebrew/English: </a:t>
            </a:r>
            <a:r>
              <a:rPr lang="he-IL" dirty="0" smtClean="0"/>
              <a:t>יהוה</a:t>
            </a:r>
            <a:r>
              <a:rPr lang="en-ZA" dirty="0" smtClean="0"/>
              <a:t> will kneel before you presenting gifts and He will guard you with a hedge of protection. </a:t>
            </a:r>
            <a:r>
              <a:rPr lang="he-IL" dirty="0" smtClean="0"/>
              <a:t>יהוה</a:t>
            </a:r>
            <a:r>
              <a:rPr lang="en-ZA" dirty="0" smtClean="0"/>
              <a:t> will illuminate the wholeness of His being towards you bringing order and He will provide you with love, sustenance and friendship. </a:t>
            </a:r>
            <a:r>
              <a:rPr lang="he-IL" dirty="0" smtClean="0"/>
              <a:t>יהוה</a:t>
            </a:r>
            <a:r>
              <a:rPr lang="en-ZA" dirty="0" smtClean="0"/>
              <a:t> will lift up the wholeness of His being and look upon you and He will set in place all you need to be whole and complete.</a:t>
            </a:r>
          </a:p>
        </p:txBody>
      </p:sp>
    </p:spTree>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ZA" dirty="0" smtClean="0"/>
              <a:t>HIDDEN IMAGES</a:t>
            </a:r>
            <a:endParaRPr lang="en-ZA" dirty="0"/>
          </a:p>
        </p:txBody>
      </p:sp>
      <p:sp>
        <p:nvSpPr>
          <p:cNvPr id="3" name="Content Placeholder 2"/>
          <p:cNvSpPr>
            <a:spLocks noGrp="1"/>
          </p:cNvSpPr>
          <p:nvPr>
            <p:ph idx="1"/>
          </p:nvPr>
        </p:nvSpPr>
        <p:spPr>
          <a:xfrm>
            <a:off x="251520" y="1600200"/>
            <a:ext cx="8568952" cy="7157392"/>
          </a:xfrm>
        </p:spPr>
        <p:txBody>
          <a:bodyPr>
            <a:noAutofit/>
          </a:bodyPr>
          <a:lstStyle/>
          <a:p>
            <a:pPr>
              <a:lnSpc>
                <a:spcPts val="2500"/>
              </a:lnSpc>
            </a:pPr>
            <a:r>
              <a:rPr lang="en-ZA" sz="2400" i="1" dirty="0" smtClean="0"/>
              <a:t>LORD (Strong's #3068) </a:t>
            </a:r>
            <a:r>
              <a:rPr lang="en-ZA" sz="2400" b="0" dirty="0" smtClean="0"/>
              <a:t>- The word LORD (all uppercase letters) is, in the Hebrew text, the name of God - </a:t>
            </a:r>
            <a:r>
              <a:rPr lang="he-IL" dirty="0" smtClean="0"/>
              <a:t> יהוה</a:t>
            </a:r>
            <a:r>
              <a:rPr lang="en-ZA" sz="2400" b="0" dirty="0" smtClean="0"/>
              <a:t>and commonly called the </a:t>
            </a:r>
            <a:r>
              <a:rPr lang="en-ZA" sz="2400" b="0" dirty="0" err="1" smtClean="0"/>
              <a:t>Tetragramaton</a:t>
            </a:r>
            <a:r>
              <a:rPr lang="en-ZA" sz="2400" b="0" dirty="0" smtClean="0"/>
              <a:t>. In Hebrews culture each name was a word, or phrase, that has a meaning. In the case of </a:t>
            </a:r>
            <a:r>
              <a:rPr lang="he-IL" dirty="0" smtClean="0"/>
              <a:t>יהוה </a:t>
            </a:r>
            <a:r>
              <a:rPr lang="en-ZA" dirty="0" smtClean="0"/>
              <a:t> it </a:t>
            </a:r>
            <a:r>
              <a:rPr lang="en-ZA" sz="2400" b="0" dirty="0" smtClean="0"/>
              <a:t>is the verb </a:t>
            </a:r>
            <a:r>
              <a:rPr lang="en-ZA" sz="2400" b="0" dirty="0" err="1" smtClean="0"/>
              <a:t>הוה</a:t>
            </a:r>
            <a:r>
              <a:rPr lang="en-ZA" sz="2400" b="0" dirty="0" smtClean="0"/>
              <a:t> (</a:t>
            </a:r>
            <a:r>
              <a:rPr lang="en-ZA" sz="2400" b="0" dirty="0" err="1" smtClean="0"/>
              <a:t>hawah</a:t>
            </a:r>
            <a:r>
              <a:rPr lang="en-ZA" sz="2400" b="0" dirty="0" smtClean="0"/>
              <a:t>) meaning to </a:t>
            </a:r>
            <a:r>
              <a:rPr lang="en-ZA" sz="2400" b="0" i="1" dirty="0" smtClean="0"/>
              <a:t>"exist" </a:t>
            </a:r>
            <a:r>
              <a:rPr lang="en-ZA" sz="2400" b="0" dirty="0" smtClean="0"/>
              <a:t>and the prefixed pronoun י (y) meaning "he." The name </a:t>
            </a:r>
            <a:r>
              <a:rPr lang="he-IL" dirty="0" smtClean="0"/>
              <a:t>יהוה</a:t>
            </a:r>
            <a:r>
              <a:rPr lang="en-ZA" sz="2400" b="0" dirty="0" smtClean="0"/>
              <a:t> means "he exists.“</a:t>
            </a:r>
          </a:p>
          <a:p>
            <a:pPr algn="just">
              <a:lnSpc>
                <a:spcPts val="2500"/>
              </a:lnSpc>
            </a:pPr>
            <a:endParaRPr lang="en-ZA" sz="2400" i="1" dirty="0" smtClean="0"/>
          </a:p>
          <a:p>
            <a:pPr algn="just">
              <a:lnSpc>
                <a:spcPts val="2500"/>
              </a:lnSpc>
            </a:pPr>
            <a:r>
              <a:rPr lang="en-ZA" sz="2400" i="1" dirty="0" smtClean="0"/>
              <a:t>Bless (Strong's #1288) </a:t>
            </a:r>
            <a:r>
              <a:rPr lang="en-ZA" sz="2400" b="0" dirty="0" smtClean="0"/>
              <a:t>- The Hebrew language was related to an image of action, something that could be sensed (seen, heard, smelled, touched or felt) and in motion. The word bless however, is a purely abstract word which cannot be sensed or in motion. In order to interpret this word correctly we must find its original concrete meaning. In Genesis 24:11 we read, "</a:t>
            </a:r>
            <a:r>
              <a:rPr lang="en-ZA" sz="2400" b="0" i="1" dirty="0" smtClean="0"/>
              <a:t>And he made the camels kneel down outside the city." </a:t>
            </a:r>
            <a:r>
              <a:rPr lang="en-ZA" sz="2400" b="0" dirty="0" smtClean="0"/>
              <a:t>The phrase "</a:t>
            </a:r>
            <a:r>
              <a:rPr lang="en-ZA" sz="2400" b="0" i="1" dirty="0" smtClean="0"/>
              <a:t>kneel down</a:t>
            </a:r>
            <a:r>
              <a:rPr lang="en-ZA" sz="2400" b="0" dirty="0" smtClean="0"/>
              <a:t>" is the Hebrew verb </a:t>
            </a:r>
            <a:r>
              <a:rPr lang="en-ZA" b="0" dirty="0" smtClean="0"/>
              <a:t>“</a:t>
            </a:r>
            <a:r>
              <a:rPr lang="en-ZA" b="0" i="1" dirty="0" err="1" smtClean="0"/>
              <a:t>b</a:t>
            </a:r>
            <a:r>
              <a:rPr lang="en-ZA" sz="2400" b="0" i="1" dirty="0" err="1" smtClean="0"/>
              <a:t>arak</a:t>
            </a:r>
            <a:r>
              <a:rPr lang="en-ZA" sz="2400" b="0" i="1" dirty="0" smtClean="0"/>
              <a:t>”</a:t>
            </a:r>
            <a:r>
              <a:rPr lang="en-ZA" sz="2400" b="0" dirty="0" smtClean="0"/>
              <a:t>. This same word is used to mean to kneel down to present a gift as one would do to show respect to another.</a:t>
            </a:r>
          </a:p>
        </p:txBody>
      </p:sp>
    </p:spTree>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ZA" dirty="0" smtClean="0"/>
              <a:t>HIDDEN IMAGES</a:t>
            </a:r>
            <a:endParaRPr lang="en-ZA" dirty="0"/>
          </a:p>
        </p:txBody>
      </p:sp>
      <p:sp>
        <p:nvSpPr>
          <p:cNvPr id="3" name="Content Placeholder 2"/>
          <p:cNvSpPr>
            <a:spLocks noGrp="1"/>
          </p:cNvSpPr>
          <p:nvPr>
            <p:ph idx="1"/>
          </p:nvPr>
        </p:nvSpPr>
        <p:spPr>
          <a:xfrm>
            <a:off x="251520" y="1600200"/>
            <a:ext cx="8568952" cy="5257800"/>
          </a:xfrm>
        </p:spPr>
        <p:txBody>
          <a:bodyPr>
            <a:noAutofit/>
          </a:bodyPr>
          <a:lstStyle/>
          <a:p>
            <a:pPr algn="just">
              <a:lnSpc>
                <a:spcPts val="2500"/>
              </a:lnSpc>
            </a:pPr>
            <a:r>
              <a:rPr lang="en-ZA" sz="2400" i="1" dirty="0" smtClean="0"/>
              <a:t>Keep (Strong's #8104) </a:t>
            </a:r>
            <a:r>
              <a:rPr lang="en-ZA" sz="2400" b="0" dirty="0" smtClean="0"/>
              <a:t>- The Hebrews were a nomadic people raising livestock. It would not be uncommon for a shepherd to be out with his flock, away from the camp, over the night. In order to protect the flock the shepherd would construct a corral of thorn bushes. The shepherd would then guard over the flock and the corral would be a hedge of protection around them. The image behind the Hebrew verb </a:t>
            </a:r>
            <a:r>
              <a:rPr lang="en-ZA" sz="2400" b="0" dirty="0" err="1" smtClean="0"/>
              <a:t>שמר</a:t>
            </a:r>
            <a:r>
              <a:rPr lang="en-ZA" sz="2400" b="0" dirty="0" smtClean="0"/>
              <a:t> (</a:t>
            </a:r>
            <a:r>
              <a:rPr lang="en-ZA" sz="2400" b="0" dirty="0" err="1" smtClean="0"/>
              <a:t>shamar</a:t>
            </a:r>
            <a:r>
              <a:rPr lang="en-ZA" sz="2400" b="0" dirty="0" smtClean="0"/>
              <a:t>) is this guarding and protecting of the shepherd and the corral over the flock.</a:t>
            </a:r>
          </a:p>
          <a:p>
            <a:pPr algn="just">
              <a:lnSpc>
                <a:spcPts val="2500"/>
              </a:lnSpc>
            </a:pPr>
            <a:endParaRPr lang="en-ZA" sz="2400" i="1" dirty="0" smtClean="0"/>
          </a:p>
          <a:p>
            <a:pPr algn="just">
              <a:lnSpc>
                <a:spcPts val="2500"/>
              </a:lnSpc>
            </a:pPr>
            <a:r>
              <a:rPr lang="en-ZA" sz="2400" i="1" dirty="0" smtClean="0"/>
              <a:t>Face (Strong's #6440) </a:t>
            </a:r>
            <a:r>
              <a:rPr lang="en-ZA" sz="2400" b="0" dirty="0" smtClean="0"/>
              <a:t>- The Hebrew word </a:t>
            </a:r>
            <a:r>
              <a:rPr lang="en-ZA" sz="2400" b="0" dirty="0" err="1" smtClean="0"/>
              <a:t>פנים</a:t>
            </a:r>
            <a:r>
              <a:rPr lang="en-ZA" sz="2400" b="0" dirty="0" smtClean="0"/>
              <a:t> (</a:t>
            </a:r>
            <a:r>
              <a:rPr lang="en-ZA" sz="2400" b="0" dirty="0" err="1" smtClean="0"/>
              <a:t>paniym</a:t>
            </a:r>
            <a:r>
              <a:rPr lang="en-ZA" sz="2400" b="0" dirty="0" smtClean="0"/>
              <a:t>) is a plural word and reflects the Hebraic sense of motion as the face reflects many different moods, emotions and thoughts. This Hebrew word can mean the face but also the "presence" or the "wholeness of being" of an individual.</a:t>
            </a:r>
          </a:p>
          <a:p>
            <a:pPr algn="l">
              <a:lnSpc>
                <a:spcPts val="2500"/>
              </a:lnSpc>
            </a:pPr>
            <a:r>
              <a:rPr lang="en-ZA" sz="2400" b="0" dirty="0" smtClean="0"/>
              <a:t> </a:t>
            </a:r>
            <a:br>
              <a:rPr lang="en-ZA" sz="2400" b="0" dirty="0" smtClean="0"/>
            </a:br>
            <a:endParaRPr lang="en-ZA" sz="2400" b="0" dirty="0"/>
          </a:p>
        </p:txBody>
      </p:sp>
    </p:spTree>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ZA" dirty="0" smtClean="0"/>
              <a:t>HIDDEN IMAGES</a:t>
            </a:r>
            <a:endParaRPr lang="en-ZA" dirty="0"/>
          </a:p>
        </p:txBody>
      </p:sp>
      <p:sp>
        <p:nvSpPr>
          <p:cNvPr id="3" name="Content Placeholder 2"/>
          <p:cNvSpPr>
            <a:spLocks noGrp="1"/>
          </p:cNvSpPr>
          <p:nvPr>
            <p:ph idx="1"/>
          </p:nvPr>
        </p:nvSpPr>
        <p:spPr>
          <a:xfrm>
            <a:off x="251520" y="1600200"/>
            <a:ext cx="8568952" cy="7157392"/>
          </a:xfrm>
        </p:spPr>
        <p:txBody>
          <a:bodyPr>
            <a:noAutofit/>
          </a:bodyPr>
          <a:lstStyle/>
          <a:p>
            <a:pPr algn="just">
              <a:lnSpc>
                <a:spcPts val="2300"/>
              </a:lnSpc>
            </a:pPr>
            <a:r>
              <a:rPr lang="en-ZA" sz="2400" i="1" dirty="0" smtClean="0"/>
              <a:t>Shine (Strong's #215) </a:t>
            </a:r>
            <a:r>
              <a:rPr lang="en-ZA" sz="2400" b="0" dirty="0" smtClean="0"/>
              <a:t>- The word </a:t>
            </a:r>
            <a:r>
              <a:rPr lang="en-ZA" sz="2400" b="0" dirty="0" err="1" smtClean="0"/>
              <a:t>אור</a:t>
            </a:r>
            <a:r>
              <a:rPr lang="en-ZA" sz="2400" b="0" dirty="0" smtClean="0"/>
              <a:t> (or), as a noun means "light" and as a verb, as it is used here, means to "give light" or "shine." It is also related to the idea of giving order as light, being the opposite of darkness, brings about order.</a:t>
            </a:r>
          </a:p>
          <a:p>
            <a:pPr algn="just">
              <a:lnSpc>
                <a:spcPts val="2300"/>
              </a:lnSpc>
            </a:pPr>
            <a:r>
              <a:rPr lang="en-ZA" sz="2400" i="1" dirty="0" smtClean="0"/>
              <a:t/>
            </a:r>
            <a:br>
              <a:rPr lang="en-ZA" sz="2400" i="1" dirty="0" smtClean="0"/>
            </a:br>
            <a:r>
              <a:rPr lang="en-ZA" sz="2400" i="1" dirty="0" smtClean="0"/>
              <a:t>Gracious (Strong's #2603) </a:t>
            </a:r>
            <a:r>
              <a:rPr lang="en-ZA" sz="2400" b="0" dirty="0" smtClean="0"/>
              <a:t>- A nomads camp consisted of many family tents, arranged in a circle, and was viewed as a place of beauty. Not just the appearance of beauty but the action, a place of warmth, love, friendship, community and sustenance. The verb </a:t>
            </a:r>
            <a:r>
              <a:rPr lang="en-ZA" sz="2400" b="0" dirty="0" err="1" smtClean="0"/>
              <a:t>חנן</a:t>
            </a:r>
            <a:r>
              <a:rPr lang="en-ZA" sz="2400" b="0" dirty="0" smtClean="0"/>
              <a:t> (</a:t>
            </a:r>
            <a:r>
              <a:rPr lang="en-ZA" sz="2400" b="0" dirty="0" err="1" smtClean="0"/>
              <a:t>hhanan</a:t>
            </a:r>
            <a:r>
              <a:rPr lang="en-ZA" sz="2400" b="0" dirty="0" smtClean="0"/>
              <a:t>) is this concept of beauty.</a:t>
            </a:r>
          </a:p>
          <a:p>
            <a:pPr algn="just">
              <a:lnSpc>
                <a:spcPts val="2300"/>
              </a:lnSpc>
            </a:pPr>
            <a:r>
              <a:rPr lang="en-ZA" sz="2400" b="0" dirty="0" smtClean="0"/>
              <a:t/>
            </a:r>
            <a:br>
              <a:rPr lang="en-ZA" sz="2400" b="0" dirty="0" smtClean="0"/>
            </a:br>
            <a:r>
              <a:rPr lang="en-ZA" sz="2400" i="1" dirty="0" smtClean="0"/>
              <a:t>Countenance (Strong's #6440)</a:t>
            </a:r>
            <a:r>
              <a:rPr lang="en-ZA" sz="2400" b="0" dirty="0" smtClean="0"/>
              <a:t> - This is the Hebrew word </a:t>
            </a:r>
            <a:r>
              <a:rPr lang="en-ZA" sz="2400" b="0" dirty="0" err="1" smtClean="0"/>
              <a:t>פנים</a:t>
            </a:r>
            <a:r>
              <a:rPr lang="en-ZA" sz="2400" b="0" dirty="0" smtClean="0"/>
              <a:t> (</a:t>
            </a:r>
            <a:r>
              <a:rPr lang="en-ZA" sz="2400" b="0" dirty="0" err="1" smtClean="0"/>
              <a:t>paniym</a:t>
            </a:r>
            <a:r>
              <a:rPr lang="en-ZA" sz="2400" b="0" dirty="0" smtClean="0"/>
              <a:t>) again meaning "face.“</a:t>
            </a:r>
          </a:p>
          <a:p>
            <a:pPr algn="just">
              <a:lnSpc>
                <a:spcPts val="2300"/>
              </a:lnSpc>
            </a:pPr>
            <a:r>
              <a:rPr lang="en-ZA" sz="2400" b="0" dirty="0" smtClean="0"/>
              <a:t/>
            </a:r>
            <a:br>
              <a:rPr lang="en-ZA" sz="2400" b="0" dirty="0" smtClean="0"/>
            </a:br>
            <a:r>
              <a:rPr lang="en-ZA" sz="2400" i="1" dirty="0" smtClean="0"/>
              <a:t>Give (Strong's #7760) </a:t>
            </a:r>
            <a:r>
              <a:rPr lang="en-ZA" sz="2400" b="0" dirty="0" smtClean="0"/>
              <a:t>- The Hebrew verb </a:t>
            </a:r>
            <a:r>
              <a:rPr lang="en-ZA" sz="2400" b="0" dirty="0" err="1" smtClean="0"/>
              <a:t>שים</a:t>
            </a:r>
            <a:r>
              <a:rPr lang="en-ZA" sz="2400" b="0" dirty="0" smtClean="0"/>
              <a:t> (</a:t>
            </a:r>
            <a:r>
              <a:rPr lang="en-ZA" sz="2400" b="0" dirty="0" err="1" smtClean="0"/>
              <a:t>siym</a:t>
            </a:r>
            <a:r>
              <a:rPr lang="en-ZA" sz="2400" b="0" dirty="0" smtClean="0"/>
              <a:t>) literally means to "set down in place.“</a:t>
            </a:r>
          </a:p>
        </p:txBody>
      </p:sp>
    </p:spTree>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ZA" dirty="0" smtClean="0"/>
              <a:t>HIDDEN IMAGES</a:t>
            </a:r>
            <a:endParaRPr lang="en-ZA" dirty="0"/>
          </a:p>
        </p:txBody>
      </p:sp>
      <p:sp>
        <p:nvSpPr>
          <p:cNvPr id="3" name="Content Placeholder 2"/>
          <p:cNvSpPr>
            <a:spLocks noGrp="1"/>
          </p:cNvSpPr>
          <p:nvPr>
            <p:ph idx="1"/>
          </p:nvPr>
        </p:nvSpPr>
        <p:spPr>
          <a:xfrm>
            <a:off x="251520" y="1600200"/>
            <a:ext cx="8568952" cy="7157392"/>
          </a:xfrm>
        </p:spPr>
        <p:txBody>
          <a:bodyPr>
            <a:noAutofit/>
          </a:bodyPr>
          <a:lstStyle/>
          <a:p>
            <a:pPr algn="just">
              <a:lnSpc>
                <a:spcPts val="2500"/>
              </a:lnSpc>
            </a:pPr>
            <a:r>
              <a:rPr lang="en-ZA" sz="2400" i="1" dirty="0" smtClean="0"/>
              <a:t>Peace (Strong's #7965) </a:t>
            </a:r>
            <a:r>
              <a:rPr lang="en-ZA" sz="2400" b="0" dirty="0" smtClean="0"/>
              <a:t>- The noun used here is </a:t>
            </a:r>
            <a:r>
              <a:rPr lang="en-ZA" sz="2400" b="0" dirty="0" err="1" smtClean="0"/>
              <a:t>שלום</a:t>
            </a:r>
            <a:r>
              <a:rPr lang="en-ZA" sz="2400" b="0" dirty="0" smtClean="0"/>
              <a:t> (shalom) from the verb </a:t>
            </a:r>
            <a:r>
              <a:rPr lang="en-ZA" sz="2400" b="0" dirty="0" err="1" smtClean="0"/>
              <a:t>שלם</a:t>
            </a:r>
            <a:r>
              <a:rPr lang="en-ZA" sz="2400" b="0" dirty="0" smtClean="0"/>
              <a:t> (</a:t>
            </a:r>
            <a:r>
              <a:rPr lang="en-ZA" sz="2400" b="0" dirty="0" err="1" smtClean="0"/>
              <a:t>shalam</a:t>
            </a:r>
            <a:r>
              <a:rPr lang="en-ZA" sz="2400" b="0" dirty="0" smtClean="0"/>
              <a:t>). The verb </a:t>
            </a:r>
            <a:r>
              <a:rPr lang="en-ZA" sz="2400" b="0" dirty="0" err="1" smtClean="0"/>
              <a:t>shalam</a:t>
            </a:r>
            <a:r>
              <a:rPr lang="en-ZA" sz="2400" b="0" dirty="0" smtClean="0"/>
              <a:t> means to "restore" in the sense of replacing or providing what is needed in order to make someone or something whole and complete. The noun </a:t>
            </a:r>
            <a:r>
              <a:rPr lang="en-ZA" sz="2400" b="0" dirty="0" err="1" smtClean="0"/>
              <a:t>שלום</a:t>
            </a:r>
            <a:r>
              <a:rPr lang="en-ZA" sz="2400" b="0" dirty="0" smtClean="0"/>
              <a:t> (shalom) is one who has, or has been provided, what is needed to be whole and complete.</a:t>
            </a:r>
          </a:p>
          <a:p>
            <a:pPr>
              <a:lnSpc>
                <a:spcPts val="2500"/>
              </a:lnSpc>
            </a:pPr>
            <a:r>
              <a:rPr lang="en-ZA" sz="2400" b="0" dirty="0" smtClean="0"/>
              <a:t/>
            </a:r>
            <a:br>
              <a:rPr lang="en-ZA" sz="2400" b="0" dirty="0" smtClean="0"/>
            </a:br>
            <a:r>
              <a:rPr lang="he-IL" i="1" dirty="0" smtClean="0">
                <a:solidFill>
                  <a:srgbClr val="C00000"/>
                </a:solidFill>
              </a:rPr>
              <a:t> יהוה</a:t>
            </a:r>
            <a:r>
              <a:rPr lang="en-ZA" sz="2400" b="0" i="1" dirty="0" smtClean="0">
                <a:solidFill>
                  <a:srgbClr val="C00000"/>
                </a:solidFill>
              </a:rPr>
              <a:t> (he who exists) will kneel before you presenting gifts and will guard you with a hedge of protection, Yahweh (he who exists) will illuminate the wholeness of his being toward you bringing order and he will provide you with love, sustenance and friendship, </a:t>
            </a:r>
            <a:r>
              <a:rPr lang="he-IL" i="1" dirty="0" smtClean="0">
                <a:solidFill>
                  <a:srgbClr val="C00000"/>
                </a:solidFill>
              </a:rPr>
              <a:t>יהוה</a:t>
            </a:r>
            <a:r>
              <a:rPr lang="en-ZA" sz="2400" b="0" i="1" dirty="0" smtClean="0">
                <a:solidFill>
                  <a:srgbClr val="C00000"/>
                </a:solidFill>
              </a:rPr>
              <a:t> (he who exists) will lift up his wholeness of being and look upon you and he will set in place all you need to be whole and complete.</a:t>
            </a:r>
          </a:p>
          <a:p>
            <a:r>
              <a:rPr lang="en-ZA" sz="2400" b="0" i="1" dirty="0" smtClean="0">
                <a:solidFill>
                  <a:srgbClr val="C00000"/>
                </a:solidFill>
              </a:rPr>
              <a:t> </a:t>
            </a:r>
          </a:p>
          <a:p>
            <a:endParaRPr lang="en-ZA" sz="2400" b="0" dirty="0"/>
          </a:p>
        </p:txBody>
      </p:sp>
    </p:spTree>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ZA" dirty="0" smtClean="0"/>
              <a:t>ANCIENT SCROLLS</a:t>
            </a:r>
            <a:endParaRPr lang="en-ZA" dirty="0"/>
          </a:p>
        </p:txBody>
      </p:sp>
      <p:sp>
        <p:nvSpPr>
          <p:cNvPr id="3" name="Content Placeholder 2"/>
          <p:cNvSpPr>
            <a:spLocks noGrp="1"/>
          </p:cNvSpPr>
          <p:nvPr>
            <p:ph idx="1"/>
          </p:nvPr>
        </p:nvSpPr>
        <p:spPr>
          <a:xfrm>
            <a:off x="457200" y="1600200"/>
            <a:ext cx="5266928" cy="5257800"/>
          </a:xfrm>
        </p:spPr>
        <p:txBody>
          <a:bodyPr/>
          <a:lstStyle/>
          <a:p>
            <a:r>
              <a:rPr lang="en-ZA" dirty="0" smtClean="0"/>
              <a:t>In Jerusalem, the Israel museum contains a remarkable tiny fragment of parchment containing these 15 Hebrew words. What is so extraordinary about this parchment is that it is the oldest surviving fragment of biblical literature. It comes from the era of the First Temple, built by King Solomon. It is so old that it is not written in the Hebrew alphabet as we know it today, which dates from the Babylonian exile, but rather it is in the ancient Semitic script – the oldest alphabet known to mankind.</a:t>
            </a:r>
            <a:endParaRPr lang="en-ZA" dirty="0"/>
          </a:p>
        </p:txBody>
      </p:sp>
      <p:sp>
        <p:nvSpPr>
          <p:cNvPr id="4" name="Slide Number Placeholder 3"/>
          <p:cNvSpPr>
            <a:spLocks noGrp="1"/>
          </p:cNvSpPr>
          <p:nvPr>
            <p:ph type="sldNum" sz="quarter" idx="12"/>
          </p:nvPr>
        </p:nvSpPr>
        <p:spPr/>
        <p:txBody>
          <a:bodyPr/>
          <a:lstStyle/>
          <a:p>
            <a:pPr>
              <a:defRPr/>
            </a:pPr>
            <a:fld id="{715B7D16-8FAD-4D2D-B977-107333E7495D}" type="slidenum">
              <a:rPr lang="en-ZA" smtClean="0"/>
              <a:pPr>
                <a:defRPr/>
              </a:pPr>
              <a:t>43</a:t>
            </a:fld>
            <a:endParaRPr lang="en-ZA" dirty="0"/>
          </a:p>
        </p:txBody>
      </p:sp>
      <p:pic>
        <p:nvPicPr>
          <p:cNvPr id="5" name="Picture 4" descr="Aaronic Blessings Silver Scrolls.jpg"/>
          <p:cNvPicPr>
            <a:picLocks noChangeAspect="1"/>
          </p:cNvPicPr>
          <p:nvPr/>
        </p:nvPicPr>
        <p:blipFill>
          <a:blip r:embed="rId2" cstate="print"/>
          <a:stretch>
            <a:fillRect/>
          </a:stretch>
        </p:blipFill>
        <p:spPr>
          <a:xfrm>
            <a:off x="5784414" y="1512168"/>
            <a:ext cx="3252082" cy="5229200"/>
          </a:xfrm>
          <a:prstGeom prst="rect">
            <a:avLst/>
          </a:prstGeom>
        </p:spPr>
      </p:pic>
    </p:spTree>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ZA" dirty="0" smtClean="0"/>
              <a:t>LITERARY STRUCTURE</a:t>
            </a:r>
            <a:endParaRPr lang="en-ZA" dirty="0"/>
          </a:p>
        </p:txBody>
      </p:sp>
      <p:sp>
        <p:nvSpPr>
          <p:cNvPr id="3" name="Content Placeholder 2"/>
          <p:cNvSpPr>
            <a:spLocks noGrp="1"/>
          </p:cNvSpPr>
          <p:nvPr>
            <p:ph idx="1"/>
          </p:nvPr>
        </p:nvSpPr>
        <p:spPr/>
        <p:txBody>
          <a:bodyPr>
            <a:normAutofit/>
          </a:bodyPr>
          <a:lstStyle/>
          <a:p>
            <a:r>
              <a:rPr lang="en-ZA" dirty="0" smtClean="0"/>
              <a:t>The literary structure of the </a:t>
            </a:r>
            <a:r>
              <a:rPr lang="en-ZA" dirty="0" err="1" smtClean="0"/>
              <a:t>Aharonic</a:t>
            </a:r>
            <a:r>
              <a:rPr lang="en-ZA" dirty="0" smtClean="0"/>
              <a:t> blessing is precise, reading as if it builds up with </a:t>
            </a:r>
            <a:r>
              <a:rPr lang="he-IL" dirty="0" smtClean="0"/>
              <a:t>יהוה</a:t>
            </a:r>
            <a:r>
              <a:rPr lang="en-ZA" dirty="0" smtClean="0"/>
              <a:t>’s overflowing love. Notice the various patterns and significant numbers:</a:t>
            </a:r>
          </a:p>
          <a:p>
            <a:pPr marL="261938" indent="-261938">
              <a:buFont typeface="Arial" pitchFamily="34" charset="0"/>
              <a:buChar char="•"/>
            </a:pPr>
            <a:r>
              <a:rPr lang="en-ZA" dirty="0" smtClean="0"/>
              <a:t>First line: 3 words, 15 (3 x 5) letters</a:t>
            </a:r>
          </a:p>
          <a:p>
            <a:pPr marL="261938" indent="-261938">
              <a:buFont typeface="Arial" pitchFamily="34" charset="0"/>
              <a:buChar char="•"/>
            </a:pPr>
            <a:r>
              <a:rPr lang="en-ZA" dirty="0" smtClean="0"/>
              <a:t>Second line: 5 words, 20 (4 x 5) letters</a:t>
            </a:r>
          </a:p>
          <a:p>
            <a:pPr marL="261938" indent="-261938">
              <a:buFont typeface="Arial" pitchFamily="34" charset="0"/>
              <a:buChar char="•"/>
            </a:pPr>
            <a:r>
              <a:rPr lang="en-ZA" dirty="0" smtClean="0"/>
              <a:t>Third line: 7 words, 25 (5 x 5) letters</a:t>
            </a:r>
          </a:p>
          <a:p>
            <a:r>
              <a:rPr lang="en-ZA" dirty="0" smtClean="0"/>
              <a:t>There are actually three blessings within the blessing: </a:t>
            </a:r>
          </a:p>
          <a:p>
            <a:endParaRPr lang="en-US" dirty="0" smtClean="0"/>
          </a:p>
          <a:p>
            <a:endParaRPr lang="en-ZA" dirty="0"/>
          </a:p>
        </p:txBody>
      </p:sp>
      <p:sp>
        <p:nvSpPr>
          <p:cNvPr id="4" name="Slide Number Placeholder 3"/>
          <p:cNvSpPr>
            <a:spLocks noGrp="1"/>
          </p:cNvSpPr>
          <p:nvPr>
            <p:ph type="sldNum" sz="quarter" idx="12"/>
          </p:nvPr>
        </p:nvSpPr>
        <p:spPr/>
        <p:txBody>
          <a:bodyPr/>
          <a:lstStyle/>
          <a:p>
            <a:pPr>
              <a:defRPr/>
            </a:pPr>
            <a:fld id="{715B7D16-8FAD-4D2D-B977-107333E7495D}" type="slidenum">
              <a:rPr lang="en-ZA" smtClean="0"/>
              <a:pPr>
                <a:defRPr/>
              </a:pPr>
              <a:t>44</a:t>
            </a:fld>
            <a:endParaRPr lang="en-ZA" dirty="0"/>
          </a:p>
        </p:txBody>
      </p:sp>
    </p:spTree>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ZA" dirty="0" smtClean="0"/>
              <a:t>FIRST BLESSING</a:t>
            </a:r>
            <a:endParaRPr lang="en-ZA" dirty="0"/>
          </a:p>
        </p:txBody>
      </p:sp>
      <p:sp>
        <p:nvSpPr>
          <p:cNvPr id="3" name="Content Placeholder 2"/>
          <p:cNvSpPr>
            <a:spLocks noGrp="1"/>
          </p:cNvSpPr>
          <p:nvPr>
            <p:ph idx="1"/>
          </p:nvPr>
        </p:nvSpPr>
        <p:spPr/>
        <p:txBody>
          <a:bodyPr>
            <a:normAutofit fontScale="25000" lnSpcReduction="20000"/>
          </a:bodyPr>
          <a:lstStyle/>
          <a:p>
            <a:pPr>
              <a:lnSpc>
                <a:spcPts val="2100"/>
              </a:lnSpc>
            </a:pPr>
            <a:r>
              <a:rPr lang="en-ZA" sz="9600" dirty="0" smtClean="0"/>
              <a:t>The first blessing </a:t>
            </a:r>
            <a:r>
              <a:rPr lang="en-ZA" sz="9600" i="1" dirty="0" smtClean="0"/>
              <a:t>(</a:t>
            </a:r>
            <a:r>
              <a:rPr lang="he-IL" sz="9600" i="1" dirty="0" smtClean="0"/>
              <a:t>יהוה</a:t>
            </a:r>
            <a:r>
              <a:rPr lang="en-ZA" sz="9600" i="1" dirty="0" smtClean="0"/>
              <a:t> bless you and keep you) </a:t>
            </a:r>
            <a:r>
              <a:rPr lang="en-ZA" sz="9600" dirty="0" smtClean="0"/>
              <a:t>is a general blessing for earthly prosperity. The explanation for this is because first there is the blessing, and then there is a protection (</a:t>
            </a:r>
            <a:r>
              <a:rPr lang="en-ZA" sz="9600" i="1" dirty="0" smtClean="0"/>
              <a:t>keep) </a:t>
            </a:r>
            <a:r>
              <a:rPr lang="en-ZA" sz="9600" dirty="0" smtClean="0"/>
              <a:t>after receiving the blessing. An earthly blessing can be threatened by anything from storms to thieves. </a:t>
            </a:r>
            <a:r>
              <a:rPr lang="he-IL" sz="9600" dirty="0" smtClean="0"/>
              <a:t>יהוה</a:t>
            </a:r>
            <a:r>
              <a:rPr lang="en-ZA" sz="9600" dirty="0" smtClean="0"/>
              <a:t> can also “keep” us by protecting us from pride in our own success. Wealth can become a stumbling block and dull our gratefulness towards the Almighty. This is why we must remember to be thankful and in turn bless</a:t>
            </a:r>
            <a:r>
              <a:rPr lang="he-IL" sz="9600" dirty="0" smtClean="0"/>
              <a:t>יהוה </a:t>
            </a:r>
            <a:r>
              <a:rPr lang="en-ZA" sz="9600" dirty="0" smtClean="0"/>
              <a:t>: </a:t>
            </a:r>
          </a:p>
          <a:p>
            <a:pPr algn="ctr">
              <a:lnSpc>
                <a:spcPts val="2100"/>
              </a:lnSpc>
            </a:pPr>
            <a:r>
              <a:rPr lang="en-ZA" sz="9600" b="1" i="1" dirty="0" smtClean="0">
                <a:solidFill>
                  <a:srgbClr val="004821"/>
                </a:solidFill>
              </a:rPr>
              <a:t>“And you shall eat and be satisfied, and shall bless </a:t>
            </a:r>
            <a:r>
              <a:rPr lang="he-IL" sz="9600" b="1" i="1" dirty="0" smtClean="0">
                <a:solidFill>
                  <a:srgbClr val="004821"/>
                </a:solidFill>
              </a:rPr>
              <a:t>יהוה</a:t>
            </a:r>
            <a:r>
              <a:rPr lang="en-ZA" sz="9600" b="1" i="1" dirty="0" smtClean="0">
                <a:solidFill>
                  <a:srgbClr val="004821"/>
                </a:solidFill>
              </a:rPr>
              <a:t> </a:t>
            </a:r>
            <a:r>
              <a:rPr lang="en-ZA" sz="9600" i="1" dirty="0" smtClean="0">
                <a:solidFill>
                  <a:srgbClr val="004821"/>
                </a:solidFill>
              </a:rPr>
              <a:t>your Elohim for the good land which He has given you. </a:t>
            </a:r>
            <a:r>
              <a:rPr lang="en-ZA" sz="9600" b="1" i="1" dirty="0" smtClean="0">
                <a:solidFill>
                  <a:srgbClr val="004821"/>
                </a:solidFill>
              </a:rPr>
              <a:t>“Be on guard, lest you forget </a:t>
            </a:r>
            <a:r>
              <a:rPr lang="he-IL" sz="9600" b="1" i="1" dirty="0" smtClean="0">
                <a:solidFill>
                  <a:srgbClr val="004821"/>
                </a:solidFill>
              </a:rPr>
              <a:t>יהוה</a:t>
            </a:r>
            <a:r>
              <a:rPr lang="en-ZA" sz="9600" b="1" i="1" dirty="0" smtClean="0">
                <a:solidFill>
                  <a:srgbClr val="004821"/>
                </a:solidFill>
              </a:rPr>
              <a:t> </a:t>
            </a:r>
            <a:r>
              <a:rPr lang="en-ZA" sz="9600" i="1" dirty="0" smtClean="0">
                <a:solidFill>
                  <a:srgbClr val="004821"/>
                </a:solidFill>
              </a:rPr>
              <a:t>your Elohim by not guarding His commands, and His right-rulings, and His laws which I command you today, </a:t>
            </a:r>
            <a:r>
              <a:rPr lang="en-ZA" sz="9600" b="1" i="1" dirty="0" smtClean="0">
                <a:solidFill>
                  <a:srgbClr val="004821"/>
                </a:solidFill>
              </a:rPr>
              <a:t>lest you eat and shall be satisfied,</a:t>
            </a:r>
            <a:r>
              <a:rPr lang="en-ZA" sz="9600" i="1" dirty="0" smtClean="0">
                <a:solidFill>
                  <a:srgbClr val="004821"/>
                </a:solidFill>
              </a:rPr>
              <a:t> and build lovely houses and shall dwell in them, and your herds and your flocks increase, and your silver and your gold are increased, and all that you have is increased, that </a:t>
            </a:r>
            <a:r>
              <a:rPr lang="en-ZA" sz="9600" b="1" i="1" dirty="0" smtClean="0">
                <a:solidFill>
                  <a:srgbClr val="004821"/>
                </a:solidFill>
              </a:rPr>
              <a:t>your heart then becomes lifted up, and you forget </a:t>
            </a:r>
            <a:r>
              <a:rPr lang="he-IL" sz="9600" b="1" i="1" dirty="0" smtClean="0">
                <a:solidFill>
                  <a:srgbClr val="004821"/>
                </a:solidFill>
              </a:rPr>
              <a:t>יהוה</a:t>
            </a:r>
            <a:r>
              <a:rPr lang="en-ZA" sz="9600" b="1" i="1" dirty="0" smtClean="0">
                <a:solidFill>
                  <a:srgbClr val="004821"/>
                </a:solidFill>
              </a:rPr>
              <a:t> your Elohim </a:t>
            </a:r>
            <a:r>
              <a:rPr lang="en-ZA" sz="9600" i="1" dirty="0" smtClean="0">
                <a:solidFill>
                  <a:srgbClr val="004821"/>
                </a:solidFill>
              </a:rPr>
              <a:t>who brought you out of the land of </a:t>
            </a:r>
            <a:r>
              <a:rPr lang="en-ZA" sz="9600" i="1" dirty="0" err="1" smtClean="0">
                <a:solidFill>
                  <a:srgbClr val="004821"/>
                </a:solidFill>
              </a:rPr>
              <a:t>Mitsrayim</a:t>
            </a:r>
            <a:r>
              <a:rPr lang="en-ZA" sz="9600" i="1" dirty="0" smtClean="0">
                <a:solidFill>
                  <a:srgbClr val="004821"/>
                </a:solidFill>
              </a:rPr>
              <a:t>, from the house of bondage, </a:t>
            </a:r>
            <a:r>
              <a:rPr lang="en-US" sz="9600" b="1" i="1" dirty="0" smtClean="0">
                <a:solidFill>
                  <a:srgbClr val="004821"/>
                </a:solidFill>
              </a:rPr>
              <a:t>(Deuteronomy 8:10-14)</a:t>
            </a:r>
          </a:p>
          <a:p>
            <a:endParaRPr lang="en-US" dirty="0" smtClean="0"/>
          </a:p>
          <a:p>
            <a:pPr algn="ctr"/>
            <a:endParaRPr lang="en-US" b="1" i="1" dirty="0" smtClean="0">
              <a:solidFill>
                <a:srgbClr val="004821"/>
              </a:solidFill>
            </a:endParaRPr>
          </a:p>
          <a:p>
            <a:endParaRPr lang="en-ZA" dirty="0"/>
          </a:p>
        </p:txBody>
      </p:sp>
      <p:sp>
        <p:nvSpPr>
          <p:cNvPr id="4" name="Slide Number Placeholder 3"/>
          <p:cNvSpPr>
            <a:spLocks noGrp="1"/>
          </p:cNvSpPr>
          <p:nvPr>
            <p:ph type="sldNum" sz="quarter" idx="12"/>
          </p:nvPr>
        </p:nvSpPr>
        <p:spPr/>
        <p:txBody>
          <a:bodyPr/>
          <a:lstStyle/>
          <a:p>
            <a:pPr>
              <a:defRPr/>
            </a:pPr>
            <a:fld id="{715B7D16-8FAD-4D2D-B977-107333E7495D}" type="slidenum">
              <a:rPr lang="en-ZA" smtClean="0"/>
              <a:pPr>
                <a:defRPr/>
              </a:pPr>
              <a:t>45</a:t>
            </a:fld>
            <a:endParaRPr lang="en-ZA" dirty="0"/>
          </a:p>
        </p:txBody>
      </p:sp>
    </p:spTree>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ZA" dirty="0" smtClean="0"/>
              <a:t>SECOND BLESSING</a:t>
            </a:r>
            <a:endParaRPr lang="en-ZA" dirty="0"/>
          </a:p>
        </p:txBody>
      </p:sp>
      <p:sp>
        <p:nvSpPr>
          <p:cNvPr id="3" name="Content Placeholder 2"/>
          <p:cNvSpPr>
            <a:spLocks noGrp="1"/>
          </p:cNvSpPr>
          <p:nvPr>
            <p:ph idx="1"/>
          </p:nvPr>
        </p:nvSpPr>
        <p:spPr/>
        <p:txBody>
          <a:bodyPr>
            <a:noAutofit/>
          </a:bodyPr>
          <a:lstStyle/>
          <a:p>
            <a:pPr>
              <a:lnSpc>
                <a:spcPts val="2300"/>
              </a:lnSpc>
            </a:pPr>
            <a:r>
              <a:rPr lang="en-ZA" dirty="0" smtClean="0"/>
              <a:t>The second blessing </a:t>
            </a:r>
            <a:r>
              <a:rPr lang="en-ZA" i="1" dirty="0" smtClean="0"/>
              <a:t>(</a:t>
            </a:r>
            <a:r>
              <a:rPr lang="he-IL" i="1" dirty="0" smtClean="0"/>
              <a:t>יהוה</a:t>
            </a:r>
            <a:r>
              <a:rPr lang="en-ZA" i="1" dirty="0" smtClean="0"/>
              <a:t> make His face shine upon you and be gracious to you), </a:t>
            </a:r>
            <a:r>
              <a:rPr lang="en-ZA" dirty="0" smtClean="0"/>
              <a:t>points to a spiritual blessing. The most intimate contact (face to face) between the children of Israel and </a:t>
            </a:r>
            <a:r>
              <a:rPr lang="he-IL" dirty="0" smtClean="0"/>
              <a:t>יהוה</a:t>
            </a:r>
            <a:r>
              <a:rPr lang="en-ZA" dirty="0" smtClean="0"/>
              <a:t> occurred on Mount Sinai:</a:t>
            </a:r>
          </a:p>
          <a:p>
            <a:pPr algn="ctr">
              <a:lnSpc>
                <a:spcPts val="2300"/>
              </a:lnSpc>
            </a:pPr>
            <a:r>
              <a:rPr lang="en-ZA" i="1" dirty="0" smtClean="0">
                <a:solidFill>
                  <a:srgbClr val="004821"/>
                </a:solidFill>
              </a:rPr>
              <a:t>“</a:t>
            </a:r>
            <a:r>
              <a:rPr lang="he-IL" i="1" dirty="0" smtClean="0">
                <a:solidFill>
                  <a:srgbClr val="004821"/>
                </a:solidFill>
              </a:rPr>
              <a:t>יהוה</a:t>
            </a:r>
            <a:r>
              <a:rPr lang="en-ZA" i="1" dirty="0" smtClean="0">
                <a:solidFill>
                  <a:srgbClr val="004821"/>
                </a:solidFill>
              </a:rPr>
              <a:t> spoke with you face to face on the mountain from the midst of the fire. </a:t>
            </a:r>
            <a:r>
              <a:rPr lang="en-US" b="1" i="1" dirty="0" smtClean="0">
                <a:solidFill>
                  <a:srgbClr val="004821"/>
                </a:solidFill>
              </a:rPr>
              <a:t>(Deuteronomy 5:4)</a:t>
            </a:r>
          </a:p>
          <a:p>
            <a:pPr>
              <a:lnSpc>
                <a:spcPts val="2300"/>
              </a:lnSpc>
            </a:pPr>
            <a:r>
              <a:rPr lang="en-ZA" dirty="0" smtClean="0"/>
              <a:t>This experience was never to be forgotten:</a:t>
            </a:r>
          </a:p>
          <a:p>
            <a:pPr algn="ctr">
              <a:lnSpc>
                <a:spcPts val="2300"/>
              </a:lnSpc>
            </a:pPr>
            <a:r>
              <a:rPr lang="en-ZA" i="1" dirty="0" smtClean="0">
                <a:solidFill>
                  <a:srgbClr val="004821"/>
                </a:solidFill>
              </a:rPr>
              <a:t>“Only, guard yourself, and guard your life diligently, lest you forget the Words your eyes have seen, and lest they turn aside from your heart all the days of your life. ..</a:t>
            </a:r>
            <a:r>
              <a:rPr lang="en-ZA" b="1" i="1" dirty="0" smtClean="0">
                <a:solidFill>
                  <a:srgbClr val="004821"/>
                </a:solidFill>
              </a:rPr>
              <a:t>(Deuteronomy 4:9)</a:t>
            </a:r>
          </a:p>
          <a:p>
            <a:pPr>
              <a:lnSpc>
                <a:spcPts val="2300"/>
              </a:lnSpc>
            </a:pPr>
            <a:r>
              <a:rPr lang="en-ZA" dirty="0" smtClean="0"/>
              <a:t>The opposite of being “face to face” with </a:t>
            </a:r>
            <a:r>
              <a:rPr lang="he-IL" dirty="0" smtClean="0"/>
              <a:t>יהוה</a:t>
            </a:r>
            <a:r>
              <a:rPr lang="en-ZA" dirty="0" smtClean="0"/>
              <a:t> is to have His “face hidden”:</a:t>
            </a:r>
          </a:p>
          <a:p>
            <a:pPr algn="ctr">
              <a:lnSpc>
                <a:spcPts val="2300"/>
              </a:lnSpc>
            </a:pPr>
            <a:r>
              <a:rPr lang="en-ZA" i="1" dirty="0" smtClean="0">
                <a:solidFill>
                  <a:srgbClr val="004821"/>
                </a:solidFill>
              </a:rPr>
              <a:t>Do not hide Your face from me In the day of my distress; Incline Your ear to me; In the day I call, answer me speedily. </a:t>
            </a:r>
            <a:r>
              <a:rPr lang="en-ZA" b="1" i="1" dirty="0" smtClean="0">
                <a:solidFill>
                  <a:srgbClr val="004821"/>
                </a:solidFill>
              </a:rPr>
              <a:t>(Psalms 102:2)</a:t>
            </a:r>
          </a:p>
        </p:txBody>
      </p:sp>
      <p:sp>
        <p:nvSpPr>
          <p:cNvPr id="4" name="Slide Number Placeholder 3"/>
          <p:cNvSpPr>
            <a:spLocks noGrp="1"/>
          </p:cNvSpPr>
          <p:nvPr>
            <p:ph type="sldNum" sz="quarter" idx="12"/>
          </p:nvPr>
        </p:nvSpPr>
        <p:spPr/>
        <p:txBody>
          <a:bodyPr/>
          <a:lstStyle/>
          <a:p>
            <a:pPr>
              <a:defRPr/>
            </a:pPr>
            <a:fld id="{715B7D16-8FAD-4D2D-B977-107333E7495D}" type="slidenum">
              <a:rPr lang="en-ZA" smtClean="0"/>
              <a:pPr>
                <a:defRPr/>
              </a:pPr>
              <a:t>46</a:t>
            </a:fld>
            <a:endParaRPr lang="en-ZA" dirty="0"/>
          </a:p>
        </p:txBody>
      </p:sp>
    </p:spTree>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ZA" dirty="0" smtClean="0"/>
              <a:t>SECOND BLESSING </a:t>
            </a:r>
            <a:r>
              <a:rPr lang="en-ZA" dirty="0" err="1" smtClean="0"/>
              <a:t>con’t</a:t>
            </a:r>
            <a:endParaRPr lang="en-ZA" dirty="0"/>
          </a:p>
        </p:txBody>
      </p:sp>
      <p:sp>
        <p:nvSpPr>
          <p:cNvPr id="3" name="Content Placeholder 2"/>
          <p:cNvSpPr>
            <a:spLocks noGrp="1"/>
          </p:cNvSpPr>
          <p:nvPr>
            <p:ph idx="1"/>
          </p:nvPr>
        </p:nvSpPr>
        <p:spPr/>
        <p:txBody>
          <a:bodyPr>
            <a:noAutofit/>
          </a:bodyPr>
          <a:lstStyle/>
          <a:p>
            <a:pPr>
              <a:lnSpc>
                <a:spcPts val="2800"/>
              </a:lnSpc>
            </a:pPr>
            <a:r>
              <a:rPr lang="en-ZA" dirty="0" smtClean="0"/>
              <a:t>The root of the word for </a:t>
            </a:r>
            <a:r>
              <a:rPr lang="en-ZA" i="1" dirty="0" smtClean="0"/>
              <a:t>“make shine” </a:t>
            </a:r>
            <a:r>
              <a:rPr lang="en-ZA" dirty="0" smtClean="0"/>
              <a:t>is </a:t>
            </a:r>
            <a:r>
              <a:rPr lang="en-ZA" dirty="0" err="1" smtClean="0"/>
              <a:t>rAa</a:t>
            </a:r>
            <a:r>
              <a:rPr lang="en-ZA" dirty="0" smtClean="0"/>
              <a:t> (or), which means </a:t>
            </a:r>
            <a:r>
              <a:rPr lang="en-ZA" i="1" dirty="0" smtClean="0"/>
              <a:t>“light.” </a:t>
            </a:r>
            <a:r>
              <a:rPr lang="en-ZA" dirty="0" smtClean="0"/>
              <a:t>We could say the request is for the Holy One to </a:t>
            </a:r>
            <a:r>
              <a:rPr lang="en-ZA" i="1" dirty="0" smtClean="0"/>
              <a:t>“set us on fire”, </a:t>
            </a:r>
            <a:r>
              <a:rPr lang="en-ZA" dirty="0" smtClean="0"/>
              <a:t>a sure sign of spiritual growth:</a:t>
            </a:r>
          </a:p>
          <a:p>
            <a:pPr algn="ctr">
              <a:lnSpc>
                <a:spcPts val="2800"/>
              </a:lnSpc>
            </a:pPr>
            <a:r>
              <a:rPr lang="en-ZA" i="1" dirty="0" smtClean="0">
                <a:solidFill>
                  <a:srgbClr val="004821"/>
                </a:solidFill>
              </a:rPr>
              <a:t>For this reason I remind you to stir up the gift of Elohim which is in you </a:t>
            </a:r>
            <a:r>
              <a:rPr lang="en-ZA" b="1" i="1" dirty="0" smtClean="0">
                <a:solidFill>
                  <a:srgbClr val="004821"/>
                </a:solidFill>
              </a:rPr>
              <a:t>.. (2 Timothy 1:6)</a:t>
            </a:r>
          </a:p>
          <a:p>
            <a:pPr>
              <a:lnSpc>
                <a:spcPts val="2800"/>
              </a:lnSpc>
            </a:pPr>
            <a:r>
              <a:rPr lang="en-ZA" dirty="0" smtClean="0"/>
              <a:t>When </a:t>
            </a:r>
            <a:r>
              <a:rPr lang="he-IL" dirty="0" smtClean="0"/>
              <a:t>יהוה</a:t>
            </a:r>
            <a:r>
              <a:rPr lang="en-ZA" dirty="0" smtClean="0"/>
              <a:t>’s face shines on us, it causes us to shine, thereby glorifying Him and making His ways known on the earth:</a:t>
            </a:r>
          </a:p>
          <a:p>
            <a:pPr algn="ctr">
              <a:lnSpc>
                <a:spcPts val="2800"/>
              </a:lnSpc>
            </a:pPr>
            <a:r>
              <a:rPr lang="en-ZA" i="1" dirty="0" smtClean="0">
                <a:solidFill>
                  <a:srgbClr val="004821"/>
                </a:solidFill>
              </a:rPr>
              <a:t>“You are the light (</a:t>
            </a:r>
            <a:r>
              <a:rPr lang="en-ZA" i="1" dirty="0" err="1" smtClean="0">
                <a:solidFill>
                  <a:srgbClr val="004821"/>
                </a:solidFill>
              </a:rPr>
              <a:t>rAa</a:t>
            </a:r>
            <a:r>
              <a:rPr lang="en-ZA" i="1" dirty="0" smtClean="0">
                <a:solidFill>
                  <a:srgbClr val="004821"/>
                </a:solidFill>
              </a:rPr>
              <a:t> - or ) of the world... “Let your light so shine before men, so that they see your good works and praise your Father who is in the heavens</a:t>
            </a:r>
            <a:r>
              <a:rPr lang="en-ZA" b="1" i="1" dirty="0" smtClean="0">
                <a:solidFill>
                  <a:srgbClr val="004821"/>
                </a:solidFill>
              </a:rPr>
              <a:t>. (Matthew 5:14-16)</a:t>
            </a:r>
          </a:p>
        </p:txBody>
      </p:sp>
      <p:sp>
        <p:nvSpPr>
          <p:cNvPr id="4" name="Slide Number Placeholder 3"/>
          <p:cNvSpPr>
            <a:spLocks noGrp="1"/>
          </p:cNvSpPr>
          <p:nvPr>
            <p:ph type="sldNum" sz="quarter" idx="12"/>
          </p:nvPr>
        </p:nvSpPr>
        <p:spPr/>
        <p:txBody>
          <a:bodyPr/>
          <a:lstStyle/>
          <a:p>
            <a:pPr>
              <a:defRPr/>
            </a:pPr>
            <a:fld id="{715B7D16-8FAD-4D2D-B977-107333E7495D}" type="slidenum">
              <a:rPr lang="en-ZA" smtClean="0"/>
              <a:pPr>
                <a:defRPr/>
              </a:pPr>
              <a:t>47</a:t>
            </a:fld>
            <a:endParaRPr lang="en-ZA" dirty="0"/>
          </a:p>
        </p:txBody>
      </p:sp>
    </p:spTree>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ZA" dirty="0" smtClean="0"/>
              <a:t>SECOND BLESSING </a:t>
            </a:r>
            <a:r>
              <a:rPr lang="en-ZA" dirty="0" err="1" smtClean="0"/>
              <a:t>con’t</a:t>
            </a:r>
            <a:endParaRPr lang="en-ZA" dirty="0"/>
          </a:p>
        </p:txBody>
      </p:sp>
      <p:sp>
        <p:nvSpPr>
          <p:cNvPr id="3" name="Content Placeholder 2"/>
          <p:cNvSpPr>
            <a:spLocks noGrp="1"/>
          </p:cNvSpPr>
          <p:nvPr>
            <p:ph idx="1"/>
          </p:nvPr>
        </p:nvSpPr>
        <p:spPr/>
        <p:txBody>
          <a:bodyPr>
            <a:noAutofit/>
          </a:bodyPr>
          <a:lstStyle/>
          <a:p>
            <a:pPr>
              <a:lnSpc>
                <a:spcPts val="2400"/>
              </a:lnSpc>
            </a:pPr>
            <a:r>
              <a:rPr lang="en-ZA" dirty="0" smtClean="0"/>
              <a:t>The parent root of the word for </a:t>
            </a:r>
            <a:r>
              <a:rPr lang="he-IL" dirty="0" smtClean="0"/>
              <a:t>חנן</a:t>
            </a:r>
            <a:r>
              <a:rPr lang="en-ZA" dirty="0" smtClean="0"/>
              <a:t> </a:t>
            </a:r>
            <a:r>
              <a:rPr lang="en-ZA" b="1" i="1" dirty="0" smtClean="0"/>
              <a:t>(gracious) </a:t>
            </a:r>
            <a:r>
              <a:rPr lang="en-ZA" dirty="0" smtClean="0"/>
              <a:t>is </a:t>
            </a:r>
            <a:r>
              <a:rPr lang="he-IL" dirty="0" smtClean="0"/>
              <a:t>חן </a:t>
            </a:r>
            <a:r>
              <a:rPr lang="en-ZA" dirty="0" smtClean="0"/>
              <a:t> </a:t>
            </a:r>
            <a:r>
              <a:rPr lang="en-ZA" b="1" i="1" dirty="0" smtClean="0"/>
              <a:t>(</a:t>
            </a:r>
            <a:r>
              <a:rPr lang="en-ZA" b="1" i="1" dirty="0" err="1" smtClean="0"/>
              <a:t>chane</a:t>
            </a:r>
            <a:r>
              <a:rPr lang="en-ZA" b="1" i="1" dirty="0" smtClean="0"/>
              <a:t>), </a:t>
            </a:r>
            <a:r>
              <a:rPr lang="en-ZA" dirty="0" smtClean="0"/>
              <a:t>which means </a:t>
            </a:r>
            <a:r>
              <a:rPr lang="en-ZA" i="1" dirty="0" smtClean="0"/>
              <a:t>“grace”. </a:t>
            </a:r>
            <a:r>
              <a:rPr lang="en-ZA" dirty="0" smtClean="0"/>
              <a:t>In his book Ancient Hebrew Lexicon of the Bible, Jeff Benner gives the following pictographic definition of </a:t>
            </a:r>
            <a:r>
              <a:rPr lang="en-ZA" b="1" i="1" dirty="0" err="1" smtClean="0"/>
              <a:t>chane</a:t>
            </a:r>
            <a:r>
              <a:rPr lang="en-ZA" dirty="0" smtClean="0"/>
              <a:t>: “</a:t>
            </a:r>
          </a:p>
          <a:p>
            <a:pPr>
              <a:lnSpc>
                <a:spcPts val="2400"/>
              </a:lnSpc>
            </a:pPr>
            <a:r>
              <a:rPr lang="en-ZA" dirty="0" smtClean="0"/>
              <a:t>The pictograph for </a:t>
            </a:r>
            <a:r>
              <a:rPr lang="he-IL" dirty="0" smtClean="0"/>
              <a:t>ח</a:t>
            </a:r>
            <a:r>
              <a:rPr lang="en-ZA" dirty="0" smtClean="0"/>
              <a:t> is a picture of a wall. The </a:t>
            </a:r>
            <a:r>
              <a:rPr lang="he-IL" dirty="0" smtClean="0"/>
              <a:t>ן</a:t>
            </a:r>
            <a:r>
              <a:rPr lang="en-ZA" dirty="0" smtClean="0"/>
              <a:t> is a picture of a seed meaning “to continue.</a:t>
            </a:r>
            <a:r>
              <a:rPr lang="en-ZA" b="1" dirty="0" smtClean="0"/>
              <a:t>” </a:t>
            </a:r>
            <a:r>
              <a:rPr lang="en-ZA" dirty="0" smtClean="0"/>
              <a:t>Combined these mean </a:t>
            </a:r>
            <a:r>
              <a:rPr lang="en-ZA" i="1" dirty="0" smtClean="0"/>
              <a:t>“wall continues.” </a:t>
            </a:r>
            <a:r>
              <a:rPr lang="en-ZA" dirty="0" smtClean="0"/>
              <a:t>A nomad’s camp consisted of many family tents, which make up the clan camp. The camp can have as many as fifty tents or more in it. The tents are placed in a circular configuration, forming one continuous wall surrounding the camp.”</a:t>
            </a:r>
          </a:p>
          <a:p>
            <a:pPr>
              <a:lnSpc>
                <a:spcPts val="2400"/>
              </a:lnSpc>
            </a:pPr>
            <a:r>
              <a:rPr lang="en-ZA" dirty="0" smtClean="0"/>
              <a:t>The definition of </a:t>
            </a:r>
            <a:r>
              <a:rPr lang="en-ZA" b="1" i="1" dirty="0" smtClean="0"/>
              <a:t>“gracious”: </a:t>
            </a:r>
            <a:r>
              <a:rPr lang="en-ZA" dirty="0" smtClean="0"/>
              <a:t>“Within this wall is the family clan, a place of freedom, compassion and beauty. An encampment of tents. To give or show beauty, grace or mercy to another.” It is as if the blessing is to bestow upon Israel the Almighty’s Presence, that He might dwell among them. This is true grace!</a:t>
            </a:r>
            <a:endParaRPr lang="en-ZA" dirty="0"/>
          </a:p>
        </p:txBody>
      </p:sp>
      <p:sp>
        <p:nvSpPr>
          <p:cNvPr id="4" name="Slide Number Placeholder 3"/>
          <p:cNvSpPr>
            <a:spLocks noGrp="1"/>
          </p:cNvSpPr>
          <p:nvPr>
            <p:ph type="sldNum" sz="quarter" idx="12"/>
          </p:nvPr>
        </p:nvSpPr>
        <p:spPr/>
        <p:txBody>
          <a:bodyPr/>
          <a:lstStyle/>
          <a:p>
            <a:pPr>
              <a:defRPr/>
            </a:pPr>
            <a:fld id="{715B7D16-8FAD-4D2D-B977-107333E7495D}" type="slidenum">
              <a:rPr lang="en-ZA" smtClean="0"/>
              <a:pPr>
                <a:defRPr/>
              </a:pPr>
              <a:t>48</a:t>
            </a:fld>
            <a:endParaRPr lang="en-ZA" dirty="0"/>
          </a:p>
        </p:txBody>
      </p:sp>
    </p:spTree>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ZA" dirty="0" smtClean="0"/>
              <a:t>THIRD BLESSING</a:t>
            </a:r>
            <a:endParaRPr lang="en-ZA" dirty="0"/>
          </a:p>
        </p:txBody>
      </p:sp>
      <p:sp>
        <p:nvSpPr>
          <p:cNvPr id="3" name="Content Placeholder 2"/>
          <p:cNvSpPr>
            <a:spLocks noGrp="1"/>
          </p:cNvSpPr>
          <p:nvPr>
            <p:ph idx="1"/>
          </p:nvPr>
        </p:nvSpPr>
        <p:spPr/>
        <p:txBody>
          <a:bodyPr>
            <a:noAutofit/>
          </a:bodyPr>
          <a:lstStyle/>
          <a:p>
            <a:pPr>
              <a:lnSpc>
                <a:spcPts val="2300"/>
              </a:lnSpc>
            </a:pPr>
            <a:r>
              <a:rPr lang="en-ZA" dirty="0" smtClean="0"/>
              <a:t>The third blessing </a:t>
            </a:r>
            <a:r>
              <a:rPr lang="en-ZA" i="1" dirty="0" smtClean="0"/>
              <a:t>(</a:t>
            </a:r>
            <a:r>
              <a:rPr lang="he-IL" i="1" dirty="0" smtClean="0"/>
              <a:t>יהוה</a:t>
            </a:r>
            <a:r>
              <a:rPr lang="en-ZA" i="1" dirty="0" smtClean="0"/>
              <a:t> lift up His face upon you and give you peace), according to </a:t>
            </a:r>
            <a:r>
              <a:rPr lang="en-ZA" i="1" dirty="0" err="1" smtClean="0"/>
              <a:t>Rashi</a:t>
            </a:r>
            <a:r>
              <a:rPr lang="en-ZA" i="1" dirty="0" smtClean="0"/>
              <a:t>, is a </a:t>
            </a:r>
            <a:r>
              <a:rPr lang="en-ZA" dirty="0" smtClean="0"/>
              <a:t>prayer to the Almighty for Him to suppress His anger and allow His mercy to triumph over judgment, thereby bringing us into a relationship of “peace” with Him:</a:t>
            </a:r>
            <a:endParaRPr lang="en-ZA" i="1" dirty="0" smtClean="0">
              <a:solidFill>
                <a:srgbClr val="004821"/>
              </a:solidFill>
            </a:endParaRPr>
          </a:p>
          <a:p>
            <a:pPr algn="ctr">
              <a:lnSpc>
                <a:spcPts val="2300"/>
              </a:lnSpc>
            </a:pPr>
            <a:r>
              <a:rPr lang="en-ZA" i="1" dirty="0" smtClean="0">
                <a:solidFill>
                  <a:srgbClr val="004821"/>
                </a:solidFill>
              </a:rPr>
              <a:t>..And compassion boasts over judgment. </a:t>
            </a:r>
            <a:r>
              <a:rPr lang="en-ZA" b="1" i="1" dirty="0" smtClean="0">
                <a:solidFill>
                  <a:srgbClr val="004821"/>
                </a:solidFill>
              </a:rPr>
              <a:t>(James 2:13)</a:t>
            </a:r>
          </a:p>
          <a:p>
            <a:pPr algn="ctr">
              <a:lnSpc>
                <a:spcPts val="2300"/>
              </a:lnSpc>
            </a:pPr>
            <a:r>
              <a:rPr lang="en-ZA" i="1" dirty="0" smtClean="0">
                <a:solidFill>
                  <a:srgbClr val="004821"/>
                </a:solidFill>
              </a:rPr>
              <a:t>Who is an </a:t>
            </a:r>
            <a:r>
              <a:rPr lang="en-ZA" i="1" dirty="0" err="1" smtClean="0">
                <a:solidFill>
                  <a:srgbClr val="004821"/>
                </a:solidFill>
              </a:rPr>
              <a:t>Ěl</a:t>
            </a:r>
            <a:r>
              <a:rPr lang="en-ZA" i="1" dirty="0" smtClean="0">
                <a:solidFill>
                  <a:srgbClr val="004821"/>
                </a:solidFill>
              </a:rPr>
              <a:t> like You – taking away crookedness and passing over the transgression of the remnant of His inheritance? He shall not retain His wrath forever, for He Himself delights in kindness. </a:t>
            </a:r>
            <a:r>
              <a:rPr lang="en-ZA" b="1" i="1" dirty="0" smtClean="0">
                <a:solidFill>
                  <a:srgbClr val="004821"/>
                </a:solidFill>
              </a:rPr>
              <a:t>(Micah 7:18)</a:t>
            </a:r>
          </a:p>
          <a:p>
            <a:pPr>
              <a:lnSpc>
                <a:spcPts val="2300"/>
              </a:lnSpc>
            </a:pPr>
            <a:r>
              <a:rPr lang="he-IL" dirty="0" smtClean="0"/>
              <a:t>יהושע</a:t>
            </a:r>
            <a:r>
              <a:rPr lang="en-ZA" dirty="0" smtClean="0"/>
              <a:t> is the Prince of Peace and it is through Him that we have been given “peace”:</a:t>
            </a:r>
          </a:p>
          <a:p>
            <a:pPr algn="ctr">
              <a:lnSpc>
                <a:spcPts val="2300"/>
              </a:lnSpc>
            </a:pPr>
            <a:r>
              <a:rPr lang="en-ZA" i="1" dirty="0" smtClean="0">
                <a:solidFill>
                  <a:srgbClr val="004821"/>
                </a:solidFill>
              </a:rPr>
              <a:t>and through Him to completely restore to favour all unto Himself, whether on earth or in the heavens, having made peace through the blood of His stake</a:t>
            </a:r>
            <a:r>
              <a:rPr lang="en-ZA" b="1" i="1" dirty="0" smtClean="0">
                <a:solidFill>
                  <a:srgbClr val="004821"/>
                </a:solidFill>
              </a:rPr>
              <a:t>. (Colossians 1:20)</a:t>
            </a:r>
          </a:p>
        </p:txBody>
      </p:sp>
      <p:sp>
        <p:nvSpPr>
          <p:cNvPr id="4" name="Slide Number Placeholder 3"/>
          <p:cNvSpPr>
            <a:spLocks noGrp="1"/>
          </p:cNvSpPr>
          <p:nvPr>
            <p:ph type="sldNum" sz="quarter" idx="12"/>
          </p:nvPr>
        </p:nvSpPr>
        <p:spPr/>
        <p:txBody>
          <a:bodyPr/>
          <a:lstStyle/>
          <a:p>
            <a:pPr>
              <a:defRPr/>
            </a:pPr>
            <a:fld id="{715B7D16-8FAD-4D2D-B977-107333E7495D}" type="slidenum">
              <a:rPr lang="en-ZA" smtClean="0"/>
              <a:pPr>
                <a:defRPr/>
              </a:pPr>
              <a:t>49</a:t>
            </a:fld>
            <a:endParaRPr lang="en-ZA" dirty="0"/>
          </a:p>
        </p:txBody>
      </p:sp>
    </p:spTree>
  </p:cSld>
  <p:clrMapOvr>
    <a:masterClrMapping/>
  </p:clrMapOvr>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ZA" dirty="0" smtClean="0"/>
              <a:t>HIS NAME</a:t>
            </a:r>
            <a:endParaRPr lang="en-ZA" dirty="0"/>
          </a:p>
        </p:txBody>
      </p:sp>
      <p:sp>
        <p:nvSpPr>
          <p:cNvPr id="3" name="Content Placeholder 2"/>
          <p:cNvSpPr>
            <a:spLocks noGrp="1"/>
          </p:cNvSpPr>
          <p:nvPr>
            <p:ph idx="1"/>
          </p:nvPr>
        </p:nvSpPr>
        <p:spPr/>
        <p:txBody>
          <a:bodyPr>
            <a:normAutofit/>
          </a:bodyPr>
          <a:lstStyle/>
          <a:p>
            <a:pPr algn="ctr"/>
            <a:r>
              <a:rPr lang="en-ZA" i="1" dirty="0" smtClean="0">
                <a:solidFill>
                  <a:srgbClr val="004821"/>
                </a:solidFill>
              </a:rPr>
              <a:t>“Thus they shall put My Name on the children of </a:t>
            </a:r>
            <a:r>
              <a:rPr lang="en-ZA" i="1" dirty="0" err="1" smtClean="0">
                <a:solidFill>
                  <a:srgbClr val="004821"/>
                </a:solidFill>
              </a:rPr>
              <a:t>Yisra’ĕl</a:t>
            </a:r>
            <a:r>
              <a:rPr lang="en-ZA" i="1" dirty="0" smtClean="0">
                <a:solidFill>
                  <a:srgbClr val="004821"/>
                </a:solidFill>
              </a:rPr>
              <a:t>, and I Myself shall bless them</a:t>
            </a:r>
            <a:r>
              <a:rPr lang="en-ZA" b="1" i="1" dirty="0" smtClean="0">
                <a:solidFill>
                  <a:srgbClr val="004821"/>
                </a:solidFill>
              </a:rPr>
              <a:t>.” (Numbers 6:27)</a:t>
            </a:r>
          </a:p>
          <a:p>
            <a:r>
              <a:rPr lang="en-ZA" dirty="0" smtClean="0"/>
              <a:t>His Name, </a:t>
            </a:r>
            <a:r>
              <a:rPr lang="he-IL" i="1" dirty="0" smtClean="0"/>
              <a:t>יהוה</a:t>
            </a:r>
            <a:r>
              <a:rPr lang="en-ZA" dirty="0" smtClean="0"/>
              <a:t>, representing His character and all of His attributes was to be placed upon His set apart people, Israel. Revelation also tells us of a coming day when His servants will see His face and His Name will be imprinted on them:</a:t>
            </a:r>
          </a:p>
          <a:p>
            <a:pPr algn="ctr"/>
            <a:r>
              <a:rPr lang="en-ZA" i="1" dirty="0" smtClean="0">
                <a:solidFill>
                  <a:srgbClr val="004821"/>
                </a:solidFill>
              </a:rPr>
              <a:t>And they shall see His face, and His Name shall be upon their foreheads. </a:t>
            </a:r>
            <a:r>
              <a:rPr lang="en-ZA" b="1" i="1" dirty="0" smtClean="0">
                <a:solidFill>
                  <a:srgbClr val="004821"/>
                </a:solidFill>
              </a:rPr>
              <a:t>(Revelation 22:4)</a:t>
            </a:r>
          </a:p>
          <a:p>
            <a:endParaRPr lang="en-ZA" dirty="0"/>
          </a:p>
        </p:txBody>
      </p:sp>
      <p:sp>
        <p:nvSpPr>
          <p:cNvPr id="4" name="Slide Number Placeholder 3"/>
          <p:cNvSpPr>
            <a:spLocks noGrp="1"/>
          </p:cNvSpPr>
          <p:nvPr>
            <p:ph type="sldNum" sz="quarter" idx="12"/>
          </p:nvPr>
        </p:nvSpPr>
        <p:spPr/>
        <p:txBody>
          <a:bodyPr/>
          <a:lstStyle/>
          <a:p>
            <a:pPr>
              <a:defRPr/>
            </a:pPr>
            <a:fld id="{715B7D16-8FAD-4D2D-B977-107333E7495D}" type="slidenum">
              <a:rPr lang="en-ZA" smtClean="0"/>
              <a:pPr>
                <a:defRPr/>
              </a:pPr>
              <a:t>50</a:t>
            </a:fld>
            <a:endParaRPr lang="en-ZA" dirty="0"/>
          </a:p>
        </p:txBody>
      </p:sp>
    </p:spTree>
  </p:cSld>
  <p:clrMapOvr>
    <a:masterClrMapping/>
  </p:clrMapOvr>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ZA" dirty="0" smtClean="0"/>
              <a:t>LIFTING OF HANDS</a:t>
            </a:r>
            <a:endParaRPr lang="en-ZA" dirty="0"/>
          </a:p>
        </p:txBody>
      </p:sp>
      <p:sp>
        <p:nvSpPr>
          <p:cNvPr id="3" name="Content Placeholder 2"/>
          <p:cNvSpPr>
            <a:spLocks noGrp="1"/>
          </p:cNvSpPr>
          <p:nvPr>
            <p:ph idx="1"/>
          </p:nvPr>
        </p:nvSpPr>
        <p:spPr/>
        <p:txBody>
          <a:bodyPr>
            <a:noAutofit/>
          </a:bodyPr>
          <a:lstStyle/>
          <a:p>
            <a:pPr algn="ctr">
              <a:lnSpc>
                <a:spcPts val="2500"/>
              </a:lnSpc>
            </a:pPr>
            <a:r>
              <a:rPr lang="en-ZA" i="1" dirty="0" err="1" smtClean="0">
                <a:solidFill>
                  <a:srgbClr val="004821"/>
                </a:solidFill>
              </a:rPr>
              <a:t>Aharon</a:t>
            </a:r>
            <a:r>
              <a:rPr lang="en-ZA" i="1" dirty="0" smtClean="0">
                <a:solidFill>
                  <a:srgbClr val="004821"/>
                </a:solidFill>
              </a:rPr>
              <a:t> then lifted up his hand toward the people and blessed them, </a:t>
            </a:r>
            <a:r>
              <a:rPr lang="en-ZA" b="1" i="1" dirty="0" smtClean="0">
                <a:solidFill>
                  <a:srgbClr val="004821"/>
                </a:solidFill>
              </a:rPr>
              <a:t>... (Leviticus 9:22)</a:t>
            </a:r>
          </a:p>
          <a:p>
            <a:pPr>
              <a:lnSpc>
                <a:spcPts val="2500"/>
              </a:lnSpc>
            </a:pPr>
            <a:r>
              <a:rPr lang="en-ZA" dirty="0" smtClean="0"/>
              <a:t>Here we read that on the first Tabernacle worship service </a:t>
            </a:r>
            <a:r>
              <a:rPr lang="en-ZA" dirty="0" err="1" smtClean="0"/>
              <a:t>Aharon</a:t>
            </a:r>
            <a:r>
              <a:rPr lang="en-ZA" dirty="0" smtClean="0"/>
              <a:t> lifts up his hands and blesses the people. </a:t>
            </a:r>
          </a:p>
          <a:p>
            <a:pPr>
              <a:lnSpc>
                <a:spcPts val="2500"/>
              </a:lnSpc>
            </a:pPr>
            <a:r>
              <a:rPr lang="en-ZA" dirty="0" smtClean="0"/>
              <a:t>In Temple times, Talmud tells us that the priests would lift up their hands over the people while pronouncing the </a:t>
            </a:r>
            <a:r>
              <a:rPr lang="en-ZA" dirty="0" err="1" smtClean="0"/>
              <a:t>Aharonic</a:t>
            </a:r>
            <a:r>
              <a:rPr lang="en-ZA" dirty="0" smtClean="0"/>
              <a:t> blessing. When they did this, they spread their fingers apart in such a way as to make the shape of the ancient letter, shin  (</a:t>
            </a:r>
            <a:r>
              <a:rPr lang="he-IL" dirty="0" smtClean="0"/>
              <a:t>שׂ</a:t>
            </a:r>
            <a:r>
              <a:rPr lang="en-ZA" dirty="0" smtClean="0"/>
              <a:t>). Traditionally, this is the abbreviation for  </a:t>
            </a:r>
            <a:r>
              <a:rPr lang="en-ZA" i="1" dirty="0" smtClean="0"/>
              <a:t>“Almighty El” </a:t>
            </a:r>
            <a:r>
              <a:rPr lang="en-ZA" dirty="0" smtClean="0"/>
              <a:t>(El Shaddai). By making the sign of this letter while lifting their hands and pronouncing the blessing, they were in a way </a:t>
            </a:r>
            <a:r>
              <a:rPr lang="en-ZA" i="1" dirty="0" smtClean="0"/>
              <a:t>“putting His Name on the children of Israel”. </a:t>
            </a:r>
          </a:p>
          <a:p>
            <a:pPr>
              <a:lnSpc>
                <a:spcPts val="2500"/>
              </a:lnSpc>
            </a:pPr>
            <a:r>
              <a:rPr lang="en-ZA" b="1" dirty="0" smtClean="0"/>
              <a:t>Question:</a:t>
            </a:r>
            <a:r>
              <a:rPr lang="en-ZA" dirty="0" smtClean="0"/>
              <a:t> Did </a:t>
            </a:r>
            <a:r>
              <a:rPr lang="he-IL" dirty="0" smtClean="0"/>
              <a:t>יהושע</a:t>
            </a:r>
            <a:r>
              <a:rPr lang="en-ZA" dirty="0" smtClean="0"/>
              <a:t> ever say the </a:t>
            </a:r>
            <a:r>
              <a:rPr lang="en-ZA" dirty="0" err="1" smtClean="0"/>
              <a:t>Aharonic</a:t>
            </a:r>
            <a:r>
              <a:rPr lang="en-ZA" dirty="0" smtClean="0"/>
              <a:t> blessing? </a:t>
            </a:r>
          </a:p>
          <a:p>
            <a:pPr algn="ctr">
              <a:lnSpc>
                <a:spcPts val="2500"/>
              </a:lnSpc>
            </a:pPr>
            <a:r>
              <a:rPr lang="en-ZA" i="1" dirty="0" smtClean="0">
                <a:solidFill>
                  <a:srgbClr val="004821"/>
                </a:solidFill>
              </a:rPr>
              <a:t>And He led them out as far as </a:t>
            </a:r>
            <a:r>
              <a:rPr lang="en-ZA" i="1" dirty="0" err="1" smtClean="0">
                <a:solidFill>
                  <a:srgbClr val="004821"/>
                </a:solidFill>
              </a:rPr>
              <a:t>Bĕyth</a:t>
            </a:r>
            <a:r>
              <a:rPr lang="en-ZA" i="1" dirty="0" smtClean="0">
                <a:solidFill>
                  <a:srgbClr val="004821"/>
                </a:solidFill>
              </a:rPr>
              <a:t> </a:t>
            </a:r>
            <a:r>
              <a:rPr lang="en-ZA" i="1" dirty="0" err="1" smtClean="0">
                <a:solidFill>
                  <a:srgbClr val="004821"/>
                </a:solidFill>
              </a:rPr>
              <a:t>Anyah</a:t>
            </a:r>
            <a:r>
              <a:rPr lang="en-ZA" i="1" dirty="0" smtClean="0">
                <a:solidFill>
                  <a:srgbClr val="004821"/>
                </a:solidFill>
              </a:rPr>
              <a:t>, and lifting up His hands He blessed them</a:t>
            </a:r>
            <a:r>
              <a:rPr lang="en-ZA" b="1" i="1" dirty="0" smtClean="0">
                <a:solidFill>
                  <a:srgbClr val="004821"/>
                </a:solidFill>
              </a:rPr>
              <a:t>. (Luke 24:50)</a:t>
            </a:r>
            <a:endParaRPr lang="en-ZA" i="1" dirty="0" smtClean="0"/>
          </a:p>
        </p:txBody>
      </p:sp>
      <p:sp>
        <p:nvSpPr>
          <p:cNvPr id="4" name="Slide Number Placeholder 3"/>
          <p:cNvSpPr>
            <a:spLocks noGrp="1"/>
          </p:cNvSpPr>
          <p:nvPr>
            <p:ph type="sldNum" sz="quarter" idx="12"/>
          </p:nvPr>
        </p:nvSpPr>
        <p:spPr/>
        <p:txBody>
          <a:bodyPr/>
          <a:lstStyle/>
          <a:p>
            <a:pPr>
              <a:defRPr/>
            </a:pPr>
            <a:fld id="{715B7D16-8FAD-4D2D-B977-107333E7495D}" type="slidenum">
              <a:rPr lang="en-ZA" smtClean="0"/>
              <a:pPr>
                <a:defRPr/>
              </a:pPr>
              <a:t>51</a:t>
            </a:fld>
            <a:endParaRPr lang="en-ZA" dirty="0"/>
          </a:p>
        </p:txBody>
      </p:sp>
      <p:pic>
        <p:nvPicPr>
          <p:cNvPr id="6" name="Picture 5" descr="priestly-hands-1.jpg"/>
          <p:cNvPicPr>
            <a:picLocks noChangeAspect="1"/>
          </p:cNvPicPr>
          <p:nvPr/>
        </p:nvPicPr>
        <p:blipFill>
          <a:blip r:embed="rId2" cstate="print"/>
          <a:stretch>
            <a:fillRect/>
          </a:stretch>
        </p:blipFill>
        <p:spPr>
          <a:xfrm>
            <a:off x="1187624" y="1412776"/>
            <a:ext cx="6813557" cy="4790782"/>
          </a:xfrm>
          <a:prstGeom prst="rect">
            <a:avLst/>
          </a:prstGeom>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5" presetClass="entr" presetSubtype="0" fill="hold" nodeType="clickEffect">
                                  <p:stCondLst>
                                    <p:cond delay="0"/>
                                  </p:stCondLst>
                                  <p:childTnLst>
                                    <p:set>
                                      <p:cBhvr>
                                        <p:cTn id="6" dur="1" fill="hold">
                                          <p:stCondLst>
                                            <p:cond delay="0"/>
                                          </p:stCondLst>
                                        </p:cTn>
                                        <p:tgtEl>
                                          <p:spTgt spid="3">
                                            <p:txEl>
                                              <p:pRg st="4" end="4"/>
                                            </p:txEl>
                                          </p:spTgt>
                                        </p:tgtEl>
                                        <p:attrNameLst>
                                          <p:attrName>style.visibility</p:attrName>
                                        </p:attrNameLst>
                                      </p:cBhvr>
                                      <p:to>
                                        <p:strVal val="visible"/>
                                      </p:to>
                                    </p:set>
                                    <p:anim calcmode="lin" valueType="num">
                                      <p:cBhvr>
                                        <p:cTn id="7" dur="1000" fill="hold"/>
                                        <p:tgtEl>
                                          <p:spTgt spid="3">
                                            <p:txEl>
                                              <p:pRg st="4" end="4"/>
                                            </p:txEl>
                                          </p:spTgt>
                                        </p:tgtEl>
                                        <p:attrNameLst>
                                          <p:attrName>ppt_w</p:attrName>
                                        </p:attrNameLst>
                                      </p:cBhvr>
                                      <p:tavLst>
                                        <p:tav tm="0">
                                          <p:val>
                                            <p:strVal val="#ppt_w*0.70"/>
                                          </p:val>
                                        </p:tav>
                                        <p:tav tm="100000">
                                          <p:val>
                                            <p:strVal val="#ppt_w"/>
                                          </p:val>
                                        </p:tav>
                                      </p:tavLst>
                                    </p:anim>
                                    <p:anim calcmode="lin" valueType="num">
                                      <p:cBhvr>
                                        <p:cTn id="8" dur="1000" fill="hold"/>
                                        <p:tgtEl>
                                          <p:spTgt spid="3">
                                            <p:txEl>
                                              <p:pRg st="4" end="4"/>
                                            </p:txEl>
                                          </p:spTgt>
                                        </p:tgtEl>
                                        <p:attrNameLst>
                                          <p:attrName>ppt_h</p:attrName>
                                        </p:attrNameLst>
                                      </p:cBhvr>
                                      <p:tavLst>
                                        <p:tav tm="0">
                                          <p:val>
                                            <p:strVal val="#ppt_h"/>
                                          </p:val>
                                        </p:tav>
                                        <p:tav tm="100000">
                                          <p:val>
                                            <p:strVal val="#ppt_h"/>
                                          </p:val>
                                        </p:tav>
                                      </p:tavLst>
                                    </p:anim>
                                    <p:animEffect transition="in" filter="fade">
                                      <p:cBhvr>
                                        <p:cTn id="9" dur="1000"/>
                                        <p:tgtEl>
                                          <p:spTgt spid="3">
                                            <p:txEl>
                                              <p:pRg st="4" end="4"/>
                                            </p:txEl>
                                          </p:spTgt>
                                        </p:tgtEl>
                                      </p:cBhvr>
                                    </p:animEffect>
                                  </p:childTnLst>
                                </p:cTn>
                              </p:par>
                            </p:childTnLst>
                          </p:cTn>
                        </p:par>
                      </p:childTnLst>
                    </p:cTn>
                  </p:par>
                  <p:par>
                    <p:cTn id="10" fill="hold">
                      <p:stCondLst>
                        <p:cond delay="indefinite"/>
                      </p:stCondLst>
                      <p:childTnLst>
                        <p:par>
                          <p:cTn id="11" fill="hold">
                            <p:stCondLst>
                              <p:cond delay="0"/>
                            </p:stCondLst>
                            <p:childTnLst>
                              <p:par>
                                <p:cTn id="12" presetID="55" presetClass="entr" presetSubtype="0" fill="hold" nodeType="clickEffect">
                                  <p:stCondLst>
                                    <p:cond delay="0"/>
                                  </p:stCondLst>
                                  <p:childTnLst>
                                    <p:set>
                                      <p:cBhvr>
                                        <p:cTn id="13" dur="1" fill="hold">
                                          <p:stCondLst>
                                            <p:cond delay="0"/>
                                          </p:stCondLst>
                                        </p:cTn>
                                        <p:tgtEl>
                                          <p:spTgt spid="6"/>
                                        </p:tgtEl>
                                        <p:attrNameLst>
                                          <p:attrName>style.visibility</p:attrName>
                                        </p:attrNameLst>
                                      </p:cBhvr>
                                      <p:to>
                                        <p:strVal val="visible"/>
                                      </p:to>
                                    </p:set>
                                    <p:anim calcmode="lin" valueType="num">
                                      <p:cBhvr>
                                        <p:cTn id="14" dur="1000" fill="hold"/>
                                        <p:tgtEl>
                                          <p:spTgt spid="6"/>
                                        </p:tgtEl>
                                        <p:attrNameLst>
                                          <p:attrName>ppt_w</p:attrName>
                                        </p:attrNameLst>
                                      </p:cBhvr>
                                      <p:tavLst>
                                        <p:tav tm="0">
                                          <p:val>
                                            <p:strVal val="#ppt_w*0.70"/>
                                          </p:val>
                                        </p:tav>
                                        <p:tav tm="100000">
                                          <p:val>
                                            <p:strVal val="#ppt_w"/>
                                          </p:val>
                                        </p:tav>
                                      </p:tavLst>
                                    </p:anim>
                                    <p:anim calcmode="lin" valueType="num">
                                      <p:cBhvr>
                                        <p:cTn id="15" dur="1000" fill="hold"/>
                                        <p:tgtEl>
                                          <p:spTgt spid="6"/>
                                        </p:tgtEl>
                                        <p:attrNameLst>
                                          <p:attrName>ppt_h</p:attrName>
                                        </p:attrNameLst>
                                      </p:cBhvr>
                                      <p:tavLst>
                                        <p:tav tm="0">
                                          <p:val>
                                            <p:strVal val="#ppt_h"/>
                                          </p:val>
                                        </p:tav>
                                        <p:tav tm="100000">
                                          <p:val>
                                            <p:strVal val="#ppt_h"/>
                                          </p:val>
                                        </p:tav>
                                      </p:tavLst>
                                    </p:anim>
                                    <p:animEffect transition="in" filter="fade">
                                      <p:cBhvr>
                                        <p:cTn id="16" dur="10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he-IL" sz="5400" dirty="0" smtClean="0"/>
              <a:t>יהושע</a:t>
            </a:r>
            <a:r>
              <a:rPr lang="en-ZA" dirty="0" smtClean="0"/>
              <a:t> BLESSING</a:t>
            </a:r>
            <a:endParaRPr lang="en-ZA" dirty="0"/>
          </a:p>
        </p:txBody>
      </p:sp>
      <p:sp>
        <p:nvSpPr>
          <p:cNvPr id="3" name="Content Placeholder 2"/>
          <p:cNvSpPr>
            <a:spLocks noGrp="1"/>
          </p:cNvSpPr>
          <p:nvPr>
            <p:ph idx="1"/>
          </p:nvPr>
        </p:nvSpPr>
        <p:spPr/>
        <p:txBody>
          <a:bodyPr>
            <a:noAutofit/>
          </a:bodyPr>
          <a:lstStyle/>
          <a:p>
            <a:pPr>
              <a:lnSpc>
                <a:spcPts val="2200"/>
              </a:lnSpc>
            </a:pPr>
            <a:r>
              <a:rPr lang="en-ZA" dirty="0" smtClean="0"/>
              <a:t>In his article on the Priestly Blessing in Messiah Magazine (Issue 91), D. Thomas Lancaster speaks of the tradition of the congregation looking down when the priest lifted his hands to do the </a:t>
            </a:r>
            <a:r>
              <a:rPr lang="en-ZA" dirty="0" err="1" smtClean="0"/>
              <a:t>Aharonic</a:t>
            </a:r>
            <a:r>
              <a:rPr lang="en-ZA" dirty="0" smtClean="0"/>
              <a:t> blessing. Lancaster goes on to tell what it may have been like when </a:t>
            </a:r>
            <a:r>
              <a:rPr lang="he-IL" dirty="0" smtClean="0"/>
              <a:t>יהושע</a:t>
            </a:r>
            <a:r>
              <a:rPr lang="en-ZA" dirty="0" smtClean="0"/>
              <a:t> lifted His hands to bless the disciples with the priestly benediction:</a:t>
            </a:r>
          </a:p>
          <a:p>
            <a:pPr>
              <a:lnSpc>
                <a:spcPts val="2200"/>
              </a:lnSpc>
            </a:pPr>
            <a:r>
              <a:rPr lang="en-ZA" dirty="0" smtClean="0">
                <a:solidFill>
                  <a:srgbClr val="C00000"/>
                </a:solidFill>
              </a:rPr>
              <a:t>“The disciples were probably very familiar with the custom of lowering one’s eyes when the priests lifted their hands. Upon seeing the Master raise His nail-scarred hands and hearing Him begin to chant the priestly blessing over them, the disciples would have been quick to avert their eyes and look down at the ground. As their eyes fell upon </a:t>
            </a:r>
            <a:r>
              <a:rPr lang="he-IL" dirty="0" smtClean="0">
                <a:solidFill>
                  <a:srgbClr val="C00000"/>
                </a:solidFill>
              </a:rPr>
              <a:t>יהושע</a:t>
            </a:r>
            <a:r>
              <a:rPr lang="en-ZA" dirty="0" smtClean="0">
                <a:solidFill>
                  <a:srgbClr val="C00000"/>
                </a:solidFill>
              </a:rPr>
              <a:t>’s nail-scarred feet, they would have been amazed to realize that those feet were no longer touching the ground. As </a:t>
            </a:r>
            <a:r>
              <a:rPr lang="he-IL" dirty="0" smtClean="0">
                <a:solidFill>
                  <a:srgbClr val="C00000"/>
                </a:solidFill>
              </a:rPr>
              <a:t>יהושע</a:t>
            </a:r>
            <a:r>
              <a:rPr lang="en-ZA" dirty="0" smtClean="0">
                <a:solidFill>
                  <a:srgbClr val="C00000"/>
                </a:solidFill>
              </a:rPr>
              <a:t> blessed them, He ascended up into the sky, rising to take His place as priest in the Heavenly sanctuary. The Gospel of Luke says, </a:t>
            </a:r>
            <a:r>
              <a:rPr lang="en-ZA" i="1" dirty="0" smtClean="0">
                <a:solidFill>
                  <a:srgbClr val="004821"/>
                </a:solidFill>
              </a:rPr>
              <a:t>And it came to be, while He was blessing them, that He was parted from them and was taken up into the heaven. </a:t>
            </a:r>
            <a:r>
              <a:rPr lang="en-ZA" b="1" i="1" dirty="0" smtClean="0">
                <a:solidFill>
                  <a:srgbClr val="004821"/>
                </a:solidFill>
              </a:rPr>
              <a:t>(Luke 24:51). </a:t>
            </a:r>
          </a:p>
        </p:txBody>
      </p:sp>
      <p:sp>
        <p:nvSpPr>
          <p:cNvPr id="4" name="Slide Number Placeholder 3"/>
          <p:cNvSpPr>
            <a:spLocks noGrp="1"/>
          </p:cNvSpPr>
          <p:nvPr>
            <p:ph type="sldNum" sz="quarter" idx="12"/>
          </p:nvPr>
        </p:nvSpPr>
        <p:spPr/>
        <p:txBody>
          <a:bodyPr/>
          <a:lstStyle/>
          <a:p>
            <a:pPr>
              <a:defRPr/>
            </a:pPr>
            <a:fld id="{715B7D16-8FAD-4D2D-B977-107333E7495D}" type="slidenum">
              <a:rPr lang="en-ZA" smtClean="0"/>
              <a:pPr>
                <a:defRPr/>
              </a:pPr>
              <a:t>52</a:t>
            </a:fld>
            <a:endParaRPr lang="en-ZA" dirty="0"/>
          </a:p>
        </p:txBody>
      </p:sp>
    </p:spTree>
  </p:cSld>
  <p:clrMapOvr>
    <a:masterClrMapping/>
  </p:clrMapOvr>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ZA" dirty="0" smtClean="0"/>
              <a:t>GOD PROVIDES</a:t>
            </a:r>
            <a:endParaRPr lang="en-ZA" dirty="0"/>
          </a:p>
        </p:txBody>
      </p:sp>
      <p:sp>
        <p:nvSpPr>
          <p:cNvPr id="3" name="Content Placeholder 2"/>
          <p:cNvSpPr>
            <a:spLocks noGrp="1"/>
          </p:cNvSpPr>
          <p:nvPr>
            <p:ph idx="1"/>
          </p:nvPr>
        </p:nvSpPr>
        <p:spPr>
          <a:xfrm>
            <a:off x="457200" y="1600200"/>
            <a:ext cx="8229600" cy="5257800"/>
          </a:xfrm>
        </p:spPr>
        <p:txBody>
          <a:bodyPr>
            <a:normAutofit fontScale="32500" lnSpcReduction="20000"/>
          </a:bodyPr>
          <a:lstStyle/>
          <a:p>
            <a:pPr algn="ctr"/>
            <a:r>
              <a:rPr lang="en-ZA" sz="7400" i="1" dirty="0" smtClean="0">
                <a:solidFill>
                  <a:srgbClr val="004821"/>
                </a:solidFill>
              </a:rPr>
              <a:t>And it came to be, when </a:t>
            </a:r>
            <a:r>
              <a:rPr lang="en-ZA" sz="7400" i="1" dirty="0" err="1" smtClean="0">
                <a:solidFill>
                  <a:srgbClr val="004821"/>
                </a:solidFill>
              </a:rPr>
              <a:t>Mosheh</a:t>
            </a:r>
            <a:r>
              <a:rPr lang="en-ZA" sz="7400" i="1" dirty="0" smtClean="0">
                <a:solidFill>
                  <a:srgbClr val="004821"/>
                </a:solidFill>
              </a:rPr>
              <a:t> finished setting up the Dwelling Place, that he anointed it and set it apart and all its furnishings, .. the leaders of </a:t>
            </a:r>
            <a:r>
              <a:rPr lang="en-ZA" sz="7400" i="1" dirty="0" err="1" smtClean="0">
                <a:solidFill>
                  <a:srgbClr val="004821"/>
                </a:solidFill>
              </a:rPr>
              <a:t>Yisra’ĕl</a:t>
            </a:r>
            <a:r>
              <a:rPr lang="en-ZA" sz="7400" i="1" dirty="0" smtClean="0">
                <a:solidFill>
                  <a:srgbClr val="004821"/>
                </a:solidFill>
              </a:rPr>
              <a:t>, heads of their fathers’ houses .. brought their offering before </a:t>
            </a:r>
            <a:r>
              <a:rPr lang="he-IL" sz="7400" i="1" dirty="0" smtClean="0">
                <a:solidFill>
                  <a:srgbClr val="004821"/>
                </a:solidFill>
              </a:rPr>
              <a:t>יהוה</a:t>
            </a:r>
            <a:r>
              <a:rPr lang="en-ZA" sz="7400" i="1" dirty="0" smtClean="0">
                <a:solidFill>
                  <a:srgbClr val="004821"/>
                </a:solidFill>
              </a:rPr>
              <a:t>: six covered wagons and twelve cattle, a wagon for every two of the leaders, and for each one a bull. .. And </a:t>
            </a:r>
            <a:r>
              <a:rPr lang="he-IL" sz="7400" i="1" dirty="0" smtClean="0">
                <a:solidFill>
                  <a:srgbClr val="004821"/>
                </a:solidFill>
              </a:rPr>
              <a:t>יהוה</a:t>
            </a:r>
            <a:r>
              <a:rPr lang="en-ZA" sz="7400" i="1" dirty="0" smtClean="0">
                <a:solidFill>
                  <a:srgbClr val="004821"/>
                </a:solidFill>
              </a:rPr>
              <a:t> spoke to </a:t>
            </a:r>
            <a:r>
              <a:rPr lang="en-ZA" sz="7400" i="1" dirty="0" err="1" smtClean="0">
                <a:solidFill>
                  <a:srgbClr val="004821"/>
                </a:solidFill>
              </a:rPr>
              <a:t>Mosheh</a:t>
            </a:r>
            <a:r>
              <a:rPr lang="en-ZA" sz="7400" i="1" dirty="0" smtClean="0">
                <a:solidFill>
                  <a:srgbClr val="004821"/>
                </a:solidFill>
              </a:rPr>
              <a:t>, saying, “Accept these from them, and they shall be used in doing the service of the Tent of Meeting. And you shall give them to the </a:t>
            </a:r>
            <a:r>
              <a:rPr lang="en-ZA" sz="7400" i="1" dirty="0" err="1" smtClean="0">
                <a:solidFill>
                  <a:srgbClr val="004821"/>
                </a:solidFill>
              </a:rPr>
              <a:t>Lĕwites</a:t>
            </a:r>
            <a:r>
              <a:rPr lang="en-ZA" sz="7400" i="1" dirty="0" smtClean="0">
                <a:solidFill>
                  <a:srgbClr val="004821"/>
                </a:solidFill>
              </a:rPr>
              <a:t>, each one according to his service.” And </a:t>
            </a:r>
            <a:r>
              <a:rPr lang="en-ZA" sz="7400" i="1" dirty="0" err="1" smtClean="0">
                <a:solidFill>
                  <a:srgbClr val="004821"/>
                </a:solidFill>
              </a:rPr>
              <a:t>Mosheh</a:t>
            </a:r>
            <a:r>
              <a:rPr lang="en-ZA" sz="7400" i="1" dirty="0" smtClean="0">
                <a:solidFill>
                  <a:srgbClr val="004821"/>
                </a:solidFill>
              </a:rPr>
              <a:t> took the wagons and the cattle, and gave them to the </a:t>
            </a:r>
            <a:r>
              <a:rPr lang="en-ZA" sz="7400" i="1" dirty="0" err="1" smtClean="0">
                <a:solidFill>
                  <a:srgbClr val="004821"/>
                </a:solidFill>
              </a:rPr>
              <a:t>Lĕwites</a:t>
            </a:r>
            <a:r>
              <a:rPr lang="en-ZA" sz="7400" i="1" dirty="0" smtClean="0">
                <a:solidFill>
                  <a:srgbClr val="004821"/>
                </a:solidFill>
              </a:rPr>
              <a:t>. He gave two wagons and four cattle to the sons of </a:t>
            </a:r>
            <a:r>
              <a:rPr lang="en-ZA" sz="7400" i="1" dirty="0" err="1" smtClean="0">
                <a:solidFill>
                  <a:srgbClr val="004821"/>
                </a:solidFill>
              </a:rPr>
              <a:t>Gĕreshon</a:t>
            </a:r>
            <a:r>
              <a:rPr lang="en-ZA" sz="7400" i="1" dirty="0" smtClean="0">
                <a:solidFill>
                  <a:srgbClr val="004821"/>
                </a:solidFill>
              </a:rPr>
              <a:t>, according to their service. And he gave four wagons and eight cattle to the sons of </a:t>
            </a:r>
            <a:r>
              <a:rPr lang="en-ZA" sz="7400" i="1" dirty="0" err="1" smtClean="0">
                <a:solidFill>
                  <a:srgbClr val="004821"/>
                </a:solidFill>
              </a:rPr>
              <a:t>Merari</a:t>
            </a:r>
            <a:r>
              <a:rPr lang="en-ZA" sz="7400" i="1" dirty="0" smtClean="0">
                <a:solidFill>
                  <a:srgbClr val="004821"/>
                </a:solidFill>
              </a:rPr>
              <a:t>, according to their service, under the hand of </a:t>
            </a:r>
            <a:r>
              <a:rPr lang="en-ZA" sz="7400" i="1" dirty="0" err="1" smtClean="0">
                <a:solidFill>
                  <a:srgbClr val="004821"/>
                </a:solidFill>
              </a:rPr>
              <a:t>Ithamar</a:t>
            </a:r>
            <a:r>
              <a:rPr lang="en-ZA" sz="7400" i="1" dirty="0" smtClean="0">
                <a:solidFill>
                  <a:srgbClr val="004821"/>
                </a:solidFill>
              </a:rPr>
              <a:t>, son of </a:t>
            </a:r>
            <a:r>
              <a:rPr lang="en-ZA" sz="7400" i="1" dirty="0" err="1" smtClean="0">
                <a:solidFill>
                  <a:srgbClr val="004821"/>
                </a:solidFill>
              </a:rPr>
              <a:t>Aharon</a:t>
            </a:r>
            <a:r>
              <a:rPr lang="en-ZA" sz="7400" i="1" dirty="0" smtClean="0">
                <a:solidFill>
                  <a:srgbClr val="004821"/>
                </a:solidFill>
              </a:rPr>
              <a:t> the priest. But to the sons of </a:t>
            </a:r>
            <a:r>
              <a:rPr lang="en-ZA" sz="7400" i="1" dirty="0" err="1" smtClean="0">
                <a:solidFill>
                  <a:srgbClr val="004821"/>
                </a:solidFill>
              </a:rPr>
              <a:t>Qehath</a:t>
            </a:r>
            <a:r>
              <a:rPr lang="en-ZA" sz="7400" i="1" dirty="0" smtClean="0">
                <a:solidFill>
                  <a:srgbClr val="004821"/>
                </a:solidFill>
              </a:rPr>
              <a:t> he gave none, because theirs was the service of the set-apart objects, which they bore on their shoulders</a:t>
            </a:r>
            <a:r>
              <a:rPr lang="en-ZA" sz="7400" b="1" i="1" dirty="0" smtClean="0">
                <a:solidFill>
                  <a:srgbClr val="004821"/>
                </a:solidFill>
              </a:rPr>
              <a:t>. </a:t>
            </a:r>
            <a:r>
              <a:rPr lang="en-US" sz="7400" b="1" i="1" dirty="0" smtClean="0">
                <a:solidFill>
                  <a:srgbClr val="004821"/>
                </a:solidFill>
              </a:rPr>
              <a:t>(Numbers 7:1-9)</a:t>
            </a:r>
          </a:p>
          <a:p>
            <a:r>
              <a:rPr lang="en-ZA" sz="7400" i="1" dirty="0" smtClean="0">
                <a:solidFill>
                  <a:srgbClr val="FF0000"/>
                </a:solidFill>
              </a:rPr>
              <a:t>The Tabernacle was raised up on the first day of Nissan</a:t>
            </a:r>
            <a:endParaRPr lang="en-ZA" sz="7400" b="0" i="1" dirty="0" smtClean="0">
              <a:solidFill>
                <a:srgbClr val="FF0000"/>
              </a:solidFill>
            </a:endParaRPr>
          </a:p>
          <a:p>
            <a:endParaRPr lang="en-ZA" i="1" dirty="0" smtClean="0"/>
          </a:p>
          <a:p>
            <a:endParaRPr lang="en-ZA" i="1" dirty="0"/>
          </a:p>
        </p:txBody>
      </p:sp>
    </p:spTree>
  </p:cSld>
  <p:clrMapOvr>
    <a:masterClrMapping/>
  </p:clrMapOvr>
  <p:timing>
    <p:tnLst>
      <p:par>
        <p:cTn id="1" dur="indefinite" restart="never" nodeType="tmRoot"/>
      </p:par>
    </p:tnLst>
  </p:timing>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ZA" dirty="0" smtClean="0"/>
              <a:t>12 OFFERINGS</a:t>
            </a:r>
            <a:endParaRPr lang="en-ZA" dirty="0"/>
          </a:p>
        </p:txBody>
      </p:sp>
      <p:sp>
        <p:nvSpPr>
          <p:cNvPr id="3" name="Content Placeholder 2"/>
          <p:cNvSpPr>
            <a:spLocks noGrp="1"/>
          </p:cNvSpPr>
          <p:nvPr>
            <p:ph idx="1"/>
          </p:nvPr>
        </p:nvSpPr>
        <p:spPr>
          <a:xfrm>
            <a:off x="683568" y="1484784"/>
            <a:ext cx="8229600" cy="5373216"/>
          </a:xfrm>
        </p:spPr>
        <p:txBody>
          <a:bodyPr>
            <a:noAutofit/>
          </a:bodyPr>
          <a:lstStyle/>
          <a:p>
            <a:pPr algn="l">
              <a:lnSpc>
                <a:spcPts val="2400"/>
              </a:lnSpc>
            </a:pPr>
            <a:r>
              <a:rPr lang="en-ZA" sz="2400" i="1" dirty="0" smtClean="0"/>
              <a:t>Numbers 7:10-88 CJB – </a:t>
            </a:r>
            <a:r>
              <a:rPr lang="en-ZA" sz="2400" b="0" dirty="0" smtClean="0"/>
              <a:t>12 offerings from 12 tribes over 12 days</a:t>
            </a:r>
            <a:endParaRPr lang="en-ZA" sz="2400" dirty="0" smtClean="0"/>
          </a:p>
          <a:p>
            <a:pPr algn="just">
              <a:lnSpc>
                <a:spcPts val="2400"/>
              </a:lnSpc>
            </a:pPr>
            <a:r>
              <a:rPr lang="en-ZA" sz="2400" b="0" dirty="0" smtClean="0"/>
              <a:t>Each offering from the tribes was accepted. </a:t>
            </a:r>
          </a:p>
          <a:p>
            <a:pPr marL="342900" indent="-342900" algn="just">
              <a:lnSpc>
                <a:spcPts val="2400"/>
              </a:lnSpc>
              <a:buAutoNum type="arabicParenBoth"/>
            </a:pPr>
            <a:r>
              <a:rPr lang="en-ZA" sz="2400" b="0" dirty="0" smtClean="0"/>
              <a:t>The offerings were connected to the consecration of the Tabernacle though actually given/presented later (verses 84, </a:t>
            </a:r>
            <a:r>
              <a:rPr lang="en-ZA" sz="2400" b="0" i="1" dirty="0" smtClean="0"/>
              <a:t>when</a:t>
            </a:r>
            <a:r>
              <a:rPr lang="en-ZA" sz="2400" b="0" dirty="0" smtClean="0"/>
              <a:t>; 88, </a:t>
            </a:r>
            <a:r>
              <a:rPr lang="en-ZA" sz="2400" b="0" i="1" dirty="0" smtClean="0"/>
              <a:t>after</a:t>
            </a:r>
            <a:r>
              <a:rPr lang="en-ZA" sz="2400" b="0" dirty="0" smtClean="0"/>
              <a:t>). </a:t>
            </a:r>
          </a:p>
          <a:p>
            <a:pPr marL="342900" indent="-342900" algn="just">
              <a:lnSpc>
                <a:spcPts val="2400"/>
              </a:lnSpc>
              <a:buAutoNum type="arabicParenBoth"/>
            </a:pPr>
            <a:r>
              <a:rPr lang="en-ZA" sz="2400" b="0" dirty="0" smtClean="0"/>
              <a:t>The common offerings facilitated the movement of the Tabernacle, just as our gifts and labours contribute to the restoration and progress of the Kingdom of God in the earth. </a:t>
            </a:r>
          </a:p>
          <a:p>
            <a:pPr marL="342900" indent="-342900" algn="just">
              <a:lnSpc>
                <a:spcPts val="2400"/>
              </a:lnSpc>
              <a:buAutoNum type="arabicParenBoth"/>
            </a:pPr>
            <a:r>
              <a:rPr lang="en-ZA" sz="2400" b="0" dirty="0" smtClean="0"/>
              <a:t>All the offerings were equal materially and were received with equal favour. Nevertheless, the true value of one's offering is in its relation to the giver's resources, advantages, and opportunities. </a:t>
            </a:r>
            <a:r>
              <a:rPr lang="en-ZA" sz="2400" b="0" i="1" dirty="0" smtClean="0"/>
              <a:t>"For if the readiness </a:t>
            </a:r>
            <a:r>
              <a:rPr lang="en-ZA" sz="2400" b="0" dirty="0" smtClean="0"/>
              <a:t>[will, desire]</a:t>
            </a:r>
            <a:r>
              <a:rPr lang="en-ZA" sz="2400" b="0" i="1" dirty="0" smtClean="0"/>
              <a:t> is present, it is acceptable according to what a person has, not according to what he does not have" (2 Cor. 8:12). </a:t>
            </a:r>
          </a:p>
          <a:p>
            <a:pPr marL="342900" indent="-342900" algn="just">
              <a:lnSpc>
                <a:spcPts val="2400"/>
              </a:lnSpc>
              <a:buAutoNum type="arabicParenBoth"/>
            </a:pPr>
            <a:r>
              <a:rPr lang="en-ZA" sz="2400" b="0" dirty="0" smtClean="0"/>
              <a:t>The offerings were carefully recorded, no detail escapes God. </a:t>
            </a:r>
          </a:p>
        </p:txBody>
      </p:sp>
    </p:spTree>
  </p:cSld>
  <p:clrMapOvr>
    <a:masterClrMapping/>
  </p:clrMapOvr>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ZA" dirty="0" smtClean="0"/>
              <a:t>THE POOR WIDOW</a:t>
            </a:r>
            <a:endParaRPr lang="en-ZA" dirty="0"/>
          </a:p>
        </p:txBody>
      </p:sp>
      <p:sp>
        <p:nvSpPr>
          <p:cNvPr id="3" name="Content Placeholder 2"/>
          <p:cNvSpPr>
            <a:spLocks noGrp="1"/>
          </p:cNvSpPr>
          <p:nvPr>
            <p:ph idx="1"/>
          </p:nvPr>
        </p:nvSpPr>
        <p:spPr/>
        <p:txBody>
          <a:bodyPr>
            <a:noAutofit/>
          </a:bodyPr>
          <a:lstStyle/>
          <a:p>
            <a:pPr algn="just"/>
            <a:r>
              <a:rPr lang="en-ZA" sz="2400" b="0" dirty="0" smtClean="0"/>
              <a:t>The Messiah does not measure gifts by its monetary value/size, but by the self-denial the gift represented. </a:t>
            </a:r>
          </a:p>
          <a:p>
            <a:pPr marL="457200" indent="-457200" algn="just">
              <a:buFont typeface="+mj-lt"/>
              <a:buAutoNum type="arabicPeriod"/>
            </a:pPr>
            <a:r>
              <a:rPr lang="en-ZA" sz="2400" b="0" dirty="0" smtClean="0"/>
              <a:t>Our King sees all things, He observed the poor widow and what she gave. </a:t>
            </a:r>
          </a:p>
          <a:p>
            <a:pPr marL="457200" indent="-457200" algn="just">
              <a:buFont typeface="+mj-lt"/>
              <a:buAutoNum type="arabicPeriod"/>
            </a:pPr>
            <a:r>
              <a:rPr lang="en-ZA" sz="2400" b="0" dirty="0" smtClean="0"/>
              <a:t>The Master acknowledged the true standard of liberality.</a:t>
            </a:r>
          </a:p>
          <a:p>
            <a:pPr marL="457200" indent="-457200">
              <a:buAutoNum type="alphaLcParenBoth"/>
            </a:pPr>
            <a:r>
              <a:rPr lang="en-ZA" sz="2400" b="0" dirty="0" smtClean="0"/>
              <a:t>Motive (reason). Our offering should be for the glory of </a:t>
            </a:r>
            <a:r>
              <a:rPr lang="he-IL" dirty="0" smtClean="0"/>
              <a:t>יהושע</a:t>
            </a:r>
            <a:r>
              <a:rPr lang="en-ZA" sz="2400" b="0" dirty="0" smtClean="0"/>
              <a:t> and the welfare of men. </a:t>
            </a:r>
          </a:p>
          <a:p>
            <a:pPr marL="457200" indent="-457200" algn="just">
              <a:buAutoNum type="alphaLcParenBoth"/>
            </a:pPr>
            <a:r>
              <a:rPr lang="en-ZA" sz="2400" b="0" dirty="0" smtClean="0"/>
              <a:t>Manner (temperament, demeanour). Our giving must not be by constraint, or from arm-twisting, but of a willing mind and cheerful heart (2 Cor. 8:12; 9:7). </a:t>
            </a:r>
          </a:p>
          <a:p>
            <a:pPr marL="457200" indent="-457200" algn="just">
              <a:buAutoNum type="alphaLcParenBoth"/>
            </a:pPr>
            <a:r>
              <a:rPr lang="en-ZA" sz="2400" b="0" dirty="0" smtClean="0"/>
              <a:t>Measure</a:t>
            </a:r>
            <a:endParaRPr lang="en-ZA" sz="2400" dirty="0" smtClean="0"/>
          </a:p>
        </p:txBody>
      </p:sp>
    </p:spTree>
  </p:cSld>
  <p:clrMapOvr>
    <a:masterClrMapping/>
  </p:clrMapOvr>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ZA" dirty="0" smtClean="0"/>
              <a:t>SYMBOLISM</a:t>
            </a:r>
            <a:endParaRPr lang="en-ZA" dirty="0"/>
          </a:p>
        </p:txBody>
      </p:sp>
      <p:sp>
        <p:nvSpPr>
          <p:cNvPr id="3" name="Content Placeholder 2"/>
          <p:cNvSpPr>
            <a:spLocks noGrp="1"/>
          </p:cNvSpPr>
          <p:nvPr>
            <p:ph idx="1"/>
          </p:nvPr>
        </p:nvSpPr>
        <p:spPr/>
        <p:txBody>
          <a:bodyPr>
            <a:noAutofit/>
          </a:bodyPr>
          <a:lstStyle/>
          <a:p>
            <a:pPr algn="just"/>
            <a:r>
              <a:rPr lang="en-ZA" sz="2400" i="1" dirty="0" smtClean="0"/>
              <a:t>One silver basin, Value of 520 </a:t>
            </a:r>
            <a:r>
              <a:rPr lang="en-ZA" sz="2400" b="0" dirty="0" smtClean="0"/>
              <a:t>– 500 Noah's age when his first child was born, and 20 is the age the child was born that God told Noah that there would be a flood.</a:t>
            </a:r>
          </a:p>
          <a:p>
            <a:pPr algn="just"/>
            <a:r>
              <a:rPr lang="en-ZA" sz="2400" i="1" dirty="0" smtClean="0"/>
              <a:t>70 shekels</a:t>
            </a:r>
            <a:r>
              <a:rPr lang="en-ZA" sz="2400" b="0" dirty="0" smtClean="0"/>
              <a:t> - corresponds to the 70 nations that descended from Noah.</a:t>
            </a:r>
          </a:p>
          <a:p>
            <a:pPr algn="just"/>
            <a:r>
              <a:rPr lang="en-ZA" sz="2400" i="1" dirty="0" smtClean="0"/>
              <a:t>1 ladle (Soup Spoon)</a:t>
            </a:r>
            <a:r>
              <a:rPr lang="en-ZA" sz="2400" b="0" dirty="0" smtClean="0"/>
              <a:t>, which is similar to a hand, symbolizes the Torah that was given from the hand of God, and its weight of 10 shekels corresponds to the 10 Commandments.</a:t>
            </a:r>
          </a:p>
          <a:p>
            <a:pPr algn="just"/>
            <a:r>
              <a:rPr lang="en-ZA" sz="2400" i="1" dirty="0" smtClean="0"/>
              <a:t>Incense</a:t>
            </a:r>
            <a:r>
              <a:rPr lang="en-ZA" sz="2400" b="0" dirty="0" smtClean="0"/>
              <a:t> - an allusion to the 613 commandments of the Torah.</a:t>
            </a:r>
          </a:p>
          <a:p>
            <a:pPr algn="just"/>
            <a:r>
              <a:rPr lang="en-ZA" sz="2400" i="1" dirty="0" smtClean="0"/>
              <a:t>One young bull </a:t>
            </a:r>
            <a:r>
              <a:rPr lang="en-ZA" sz="2400" b="0" dirty="0" smtClean="0"/>
              <a:t>- Abraham, who used such an animal as an offering (Genesis 18:7).</a:t>
            </a:r>
          </a:p>
          <a:p>
            <a:pPr algn="just"/>
            <a:r>
              <a:rPr lang="en-ZA" sz="2400" i="1" dirty="0" smtClean="0"/>
              <a:t>Ram</a:t>
            </a:r>
            <a:r>
              <a:rPr lang="en-ZA" sz="2400" b="0" dirty="0" smtClean="0"/>
              <a:t> - Isaac, who was replaced on the altar by a ram (ibid.22:13).</a:t>
            </a:r>
          </a:p>
        </p:txBody>
      </p:sp>
    </p:spTree>
  </p:cSld>
  <p:clrMapOvr>
    <a:masterClrMapping/>
  </p:clrMapOvr>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ZA" dirty="0" smtClean="0"/>
              <a:t>SYMBOLISM</a:t>
            </a:r>
            <a:endParaRPr lang="en-ZA" dirty="0"/>
          </a:p>
        </p:txBody>
      </p:sp>
      <p:sp>
        <p:nvSpPr>
          <p:cNvPr id="3" name="Content Placeholder 2"/>
          <p:cNvSpPr>
            <a:spLocks noGrp="1"/>
          </p:cNvSpPr>
          <p:nvPr>
            <p:ph idx="1"/>
          </p:nvPr>
        </p:nvSpPr>
        <p:spPr/>
        <p:txBody>
          <a:bodyPr>
            <a:noAutofit/>
          </a:bodyPr>
          <a:lstStyle/>
          <a:p>
            <a:pPr algn="just"/>
            <a:r>
              <a:rPr lang="en-ZA" sz="2400" i="1" dirty="0" smtClean="0"/>
              <a:t>The sheep</a:t>
            </a:r>
            <a:r>
              <a:rPr lang="en-ZA" sz="2400" b="0" dirty="0" smtClean="0"/>
              <a:t> - Jacob, who tended the sheep during his years with </a:t>
            </a:r>
            <a:r>
              <a:rPr lang="en-ZA" sz="2400" b="0" dirty="0" err="1" smtClean="0"/>
              <a:t>Laban</a:t>
            </a:r>
            <a:r>
              <a:rPr lang="en-ZA" sz="2400" b="0" dirty="0" smtClean="0"/>
              <a:t> (ibid. 30:40).</a:t>
            </a:r>
          </a:p>
          <a:p>
            <a:pPr algn="just"/>
            <a:r>
              <a:rPr lang="en-ZA" sz="2400" i="1" dirty="0" smtClean="0"/>
              <a:t>The he-goat</a:t>
            </a:r>
            <a:r>
              <a:rPr lang="en-ZA" sz="2400" b="0" dirty="0" smtClean="0"/>
              <a:t> - a sin-offering atoned for Joseph's brothers who sold him into slavery and slaughtered a goat after doing so (ibid. 37:31).</a:t>
            </a:r>
          </a:p>
          <a:p>
            <a:pPr algn="just"/>
            <a:r>
              <a:rPr lang="en-ZA" sz="2400" i="1" dirty="0" smtClean="0"/>
              <a:t>2 cattle for peace-offerings </a:t>
            </a:r>
            <a:r>
              <a:rPr lang="en-ZA" sz="2400" b="0" dirty="0" smtClean="0"/>
              <a:t>- Moses and Aaron, who brought peace between Israel and their Father in Heaven.</a:t>
            </a:r>
            <a:br>
              <a:rPr lang="en-ZA" sz="2400" b="0" dirty="0" smtClean="0"/>
            </a:br>
            <a:r>
              <a:rPr lang="en-ZA" sz="2400" i="1" dirty="0" smtClean="0"/>
              <a:t>3 groups of five animals - </a:t>
            </a:r>
            <a:r>
              <a:rPr lang="en-ZA" sz="2400" b="0" dirty="0" smtClean="0"/>
              <a:t>three components of the nation - </a:t>
            </a:r>
            <a:r>
              <a:rPr lang="en-ZA" sz="2400" b="0" dirty="0" err="1" smtClean="0"/>
              <a:t>Kohanim</a:t>
            </a:r>
            <a:r>
              <a:rPr lang="en-ZA" sz="2400" b="0" dirty="0" smtClean="0"/>
              <a:t>, Levites, and Israelites; and to the three parts of Scripture - Torah, Prophets, and Writings. </a:t>
            </a:r>
          </a:p>
          <a:p>
            <a:pPr algn="just"/>
            <a:r>
              <a:rPr lang="en-ZA" sz="2400" i="1" dirty="0" smtClean="0"/>
              <a:t>5</a:t>
            </a:r>
            <a:r>
              <a:rPr lang="en-ZA" sz="2400" b="0" dirty="0" smtClean="0"/>
              <a:t> - the five books of Moses, and five commandments that were on each of the Tablets of the Law.</a:t>
            </a:r>
          </a:p>
          <a:p>
            <a:r>
              <a:rPr lang="en-ZA" sz="2400" b="0" i="1" dirty="0" smtClean="0"/>
              <a:t>[Chumash, </a:t>
            </a:r>
            <a:r>
              <a:rPr lang="en-ZA" sz="2400" b="0" i="1" dirty="0" err="1" smtClean="0"/>
              <a:t>Nasso</a:t>
            </a:r>
            <a:r>
              <a:rPr lang="en-ZA" sz="2400" b="0" i="1" dirty="0" smtClean="0"/>
              <a:t>, pg. 767.]</a:t>
            </a:r>
          </a:p>
        </p:txBody>
      </p:sp>
    </p:spTree>
  </p:cSld>
  <p:clrMapOvr>
    <a:masterClrMapping/>
  </p:clrMapOvr>
</p:sld>
</file>

<file path=ppt/theme/theme1.xml><?xml version="1.0" encoding="utf-8"?>
<a:theme xmlns:a="http://schemas.openxmlformats.org/drawingml/2006/main" name="Office Theme">
  <a:themeElements>
    <a:clrScheme name="Verve">
      <a:dk1>
        <a:sysClr val="windowText" lastClr="000000"/>
      </a:dk1>
      <a:lt1>
        <a:sysClr val="window" lastClr="FFFFFF"/>
      </a:lt1>
      <a:dk2>
        <a:srgbClr val="666666"/>
      </a:dk2>
      <a:lt2>
        <a:srgbClr val="D2D2D2"/>
      </a:lt2>
      <a:accent1>
        <a:srgbClr val="FF388C"/>
      </a:accent1>
      <a:accent2>
        <a:srgbClr val="E40059"/>
      </a:accent2>
      <a:accent3>
        <a:srgbClr val="9C007F"/>
      </a:accent3>
      <a:accent4>
        <a:srgbClr val="68007F"/>
      </a:accent4>
      <a:accent5>
        <a:srgbClr val="005BD3"/>
      </a:accent5>
      <a:accent6>
        <a:srgbClr val="00349E"/>
      </a:accent6>
      <a:hlink>
        <a:srgbClr val="17BBFD"/>
      </a:hlink>
      <a:folHlink>
        <a:srgbClr val="FF79C2"/>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Apex">
      <a:fillStyleLst>
        <a:solidFill>
          <a:schemeClr val="phClr"/>
        </a:solidFill>
        <a:gradFill rotWithShape="1">
          <a:gsLst>
            <a:gs pos="20000">
              <a:schemeClr val="phClr">
                <a:tint val="9000"/>
              </a:schemeClr>
            </a:gs>
            <a:gs pos="100000">
              <a:schemeClr val="phClr">
                <a:tint val="70000"/>
                <a:satMod val="100000"/>
              </a:schemeClr>
            </a:gs>
          </a:gsLst>
          <a:path path="circle">
            <a:fillToRect l="-15000" t="-15000" r="115000" b="115000"/>
          </a:path>
        </a:gradFill>
        <a:gradFill rotWithShape="1">
          <a:gsLst>
            <a:gs pos="0">
              <a:schemeClr val="phClr">
                <a:shade val="60000"/>
              </a:schemeClr>
            </a:gs>
            <a:gs pos="33000">
              <a:schemeClr val="phClr">
                <a:tint val="86500"/>
              </a:schemeClr>
            </a:gs>
            <a:gs pos="46750">
              <a:schemeClr val="phClr">
                <a:tint val="71000"/>
                <a:satMod val="112000"/>
              </a:schemeClr>
            </a:gs>
            <a:gs pos="53000">
              <a:schemeClr val="phClr">
                <a:tint val="71000"/>
                <a:satMod val="112000"/>
              </a:schemeClr>
            </a:gs>
            <a:gs pos="68000">
              <a:schemeClr val="phClr">
                <a:tint val="86000"/>
              </a:schemeClr>
            </a:gs>
            <a:gs pos="100000">
              <a:schemeClr val="phClr">
                <a:shade val="60000"/>
              </a:schemeClr>
            </a:gs>
          </a:gsLst>
          <a:lin ang="8350000" scaled="1"/>
        </a:gradFill>
      </a:fillStyleLst>
      <a:lnStyleLst>
        <a:ln w="9525" cap="flat" cmpd="sng" algn="ctr">
          <a:solidFill>
            <a:schemeClr val="phClr">
              <a:shade val="48000"/>
              <a:satMod val="110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130000" dist="101600" dir="2700000" algn="tl" rotWithShape="0">
              <a:srgbClr val="000000">
                <a:alpha val="35000"/>
              </a:srgbClr>
            </a:outerShdw>
          </a:effectLst>
        </a:effectStyle>
        <a:effectStyle>
          <a:effectLst>
            <a:outerShdw blurRad="190500" dist="228600" dir="2700000" sy="90000" rotWithShape="0">
              <a:srgbClr val="000000">
                <a:alpha val="25500"/>
              </a:srgbClr>
            </a:outerShdw>
          </a:effectLst>
        </a:effectStyle>
        <a:effectStyle>
          <a:effectLst>
            <a:outerShdw blurRad="190500" dist="228600" dir="2700000" sy="90000" rotWithShape="0">
              <a:srgbClr val="000000">
                <a:alpha val="25500"/>
              </a:srgbClr>
            </a:outerShdw>
          </a:effectLst>
          <a:scene3d>
            <a:camera prst="orthographicFront" fov="0">
              <a:rot lat="0" lon="0" rev="0"/>
            </a:camera>
            <a:lightRig rig="soft" dir="tl">
              <a:rot lat="0" lon="0" rev="20100000"/>
            </a:lightRig>
          </a:scene3d>
          <a:sp3d>
            <a:bevelT w="50800" h="508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
  <TotalTime>35999</TotalTime>
  <Words>8069</Words>
  <Application>Microsoft Office PowerPoint</Application>
  <PresentationFormat>On-screen Show (4:3)</PresentationFormat>
  <Paragraphs>336</Paragraphs>
  <Slides>57</Slides>
  <Notes>1</Notes>
  <HiddenSlides>0</HiddenSlides>
  <MMClips>0</MMClips>
  <ScaleCrop>false</ScaleCrop>
  <HeadingPairs>
    <vt:vector size="4" baseType="variant">
      <vt:variant>
        <vt:lpstr>Theme</vt:lpstr>
      </vt:variant>
      <vt:variant>
        <vt:i4>1</vt:i4>
      </vt:variant>
      <vt:variant>
        <vt:lpstr>Slide Titles</vt:lpstr>
      </vt:variant>
      <vt:variant>
        <vt:i4>57</vt:i4>
      </vt:variant>
    </vt:vector>
  </HeadingPairs>
  <TitlesOfParts>
    <vt:vector size="58" baseType="lpstr">
      <vt:lpstr>Office Theme</vt:lpstr>
      <vt:lpstr>Slide 1</vt:lpstr>
      <vt:lpstr>RECOGNITION</vt:lpstr>
      <vt:lpstr>NASO -“Take &amp; Elevate.”</vt:lpstr>
      <vt:lpstr>PRASHAH</vt:lpstr>
      <vt:lpstr>NASO</vt:lpstr>
      <vt:lpstr>LIFT UP HIS FACE</vt:lpstr>
      <vt:lpstr>FORGIVENESS </vt:lpstr>
      <vt:lpstr>TAKE (NASO) A CENSUS</vt:lpstr>
      <vt:lpstr>ROLE AND FUNCTION</vt:lpstr>
      <vt:lpstr>CLEANING OF THE CAMP</vt:lpstr>
      <vt:lpstr>PRICE OF FORGIVENESS</vt:lpstr>
      <vt:lpstr>SINS THAT REMOVE</vt:lpstr>
      <vt:lpstr>TEST OF BITTER WATERS</vt:lpstr>
      <vt:lpstr>INSANITY</vt:lpstr>
      <vt:lpstr>ADULTERY</vt:lpstr>
      <vt:lpstr>THE FUTURE</vt:lpstr>
      <vt:lpstr>RECEIVING SEED</vt:lpstr>
      <vt:lpstr>NOTHING IS HIDDEN</vt:lpstr>
      <vt:lpstr>SPIRIT OF JEALOUSY</vt:lpstr>
      <vt:lpstr>OMER</vt:lpstr>
      <vt:lpstr>THE OFFERING</vt:lpstr>
      <vt:lpstr>JEALOUSY</vt:lpstr>
      <vt:lpstr>OFFERING</vt:lpstr>
      <vt:lpstr>HOLY WATER</vt:lpstr>
      <vt:lpstr>WATER AND THE WORD</vt:lpstr>
      <vt:lpstr>DUST</vt:lpstr>
      <vt:lpstr>SHAKING OF THE DUST</vt:lpstr>
      <vt:lpstr>BITTERNESS</vt:lpstr>
      <vt:lpstr>THE CURSE</vt:lpstr>
      <vt:lpstr>WRITING THE CURSE</vt:lpstr>
      <vt:lpstr>SYMBOLISM</vt:lpstr>
      <vt:lpstr>BELLY AND THIGH </vt:lpstr>
      <vt:lpstr>2nd DRINK</vt:lpstr>
      <vt:lpstr>THE CUP</vt:lpstr>
      <vt:lpstr>THE GOLDEN CALF</vt:lpstr>
      <vt:lpstr>NAZARITE VOW</vt:lpstr>
      <vt:lpstr>NAZARISM</vt:lpstr>
      <vt:lpstr>THE AARONIC BLESSING</vt:lpstr>
      <vt:lpstr>HIDDEN IMAGES</vt:lpstr>
      <vt:lpstr>HIDDEN IMAGES</vt:lpstr>
      <vt:lpstr>HIDDEN IMAGES</vt:lpstr>
      <vt:lpstr>HIDDEN IMAGES</vt:lpstr>
      <vt:lpstr>ANCIENT SCROLLS</vt:lpstr>
      <vt:lpstr>LITERARY STRUCTURE</vt:lpstr>
      <vt:lpstr>FIRST BLESSING</vt:lpstr>
      <vt:lpstr>SECOND BLESSING</vt:lpstr>
      <vt:lpstr>SECOND BLESSING con’t</vt:lpstr>
      <vt:lpstr>SECOND BLESSING con’t</vt:lpstr>
      <vt:lpstr>THIRD BLESSING</vt:lpstr>
      <vt:lpstr>HIS NAME</vt:lpstr>
      <vt:lpstr>LIFTING OF HANDS</vt:lpstr>
      <vt:lpstr>יהושע BLESSING</vt:lpstr>
      <vt:lpstr>GOD PROVIDES</vt:lpstr>
      <vt:lpstr>12 OFFERINGS</vt:lpstr>
      <vt:lpstr>THE POOR WIDOW</vt:lpstr>
      <vt:lpstr>SYMBOLISM</vt:lpstr>
      <vt:lpstr>SYMBOLISM</vt:lpstr>
    </vt:vector>
  </TitlesOfParts>
  <Company>Microsoft</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Slide 1</dc:title>
  <dc:creator>Dennis Casper Kotze</dc:creator>
  <cp:lastModifiedBy>Dennis Casper Kotze</cp:lastModifiedBy>
  <cp:revision>930</cp:revision>
  <dcterms:created xsi:type="dcterms:W3CDTF">2010-10-31T07:41:47Z</dcterms:created>
  <dcterms:modified xsi:type="dcterms:W3CDTF">2014-03-01T13:29:39Z</dcterms:modified>
</cp:coreProperties>
</file>